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72" r:id="rId1"/>
  </p:sldMasterIdLst>
  <p:notesMasterIdLst>
    <p:notesMasterId r:id="rId58"/>
  </p:notesMasterIdLst>
  <p:sldIdLst>
    <p:sldId id="256" r:id="rId2"/>
    <p:sldId id="308" r:id="rId3"/>
    <p:sldId id="257" r:id="rId4"/>
    <p:sldId id="276" r:id="rId5"/>
    <p:sldId id="277" r:id="rId6"/>
    <p:sldId id="278" r:id="rId7"/>
    <p:sldId id="280" r:id="rId8"/>
    <p:sldId id="281" r:id="rId9"/>
    <p:sldId id="282" r:id="rId10"/>
    <p:sldId id="303" r:id="rId11"/>
    <p:sldId id="304" r:id="rId12"/>
    <p:sldId id="305" r:id="rId13"/>
    <p:sldId id="306" r:id="rId14"/>
    <p:sldId id="307" r:id="rId15"/>
    <p:sldId id="285" r:id="rId16"/>
    <p:sldId id="286" r:id="rId17"/>
    <p:sldId id="258" r:id="rId18"/>
    <p:sldId id="283" r:id="rId19"/>
    <p:sldId id="284" r:id="rId20"/>
    <p:sldId id="309" r:id="rId21"/>
    <p:sldId id="310" r:id="rId22"/>
    <p:sldId id="311" r:id="rId23"/>
    <p:sldId id="288" r:id="rId24"/>
    <p:sldId id="323" r:id="rId25"/>
    <p:sldId id="259" r:id="rId26"/>
    <p:sldId id="260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265" r:id="rId36"/>
    <p:sldId id="266" r:id="rId37"/>
    <p:sldId id="312" r:id="rId38"/>
    <p:sldId id="268" r:id="rId39"/>
    <p:sldId id="269" r:id="rId40"/>
    <p:sldId id="313" r:id="rId41"/>
    <p:sldId id="314" r:id="rId42"/>
    <p:sldId id="315" r:id="rId43"/>
    <p:sldId id="316" r:id="rId44"/>
    <p:sldId id="317" r:id="rId45"/>
    <p:sldId id="270" r:id="rId46"/>
    <p:sldId id="271" r:id="rId47"/>
    <p:sldId id="272" r:id="rId48"/>
    <p:sldId id="318" r:id="rId49"/>
    <p:sldId id="319" r:id="rId50"/>
    <p:sldId id="320" r:id="rId51"/>
    <p:sldId id="321" r:id="rId52"/>
    <p:sldId id="302" r:id="rId53"/>
    <p:sldId id="273" r:id="rId54"/>
    <p:sldId id="274" r:id="rId55"/>
    <p:sldId id="279" r:id="rId56"/>
    <p:sldId id="275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0"/>
    <p:restoredTop sz="95768"/>
  </p:normalViewPr>
  <p:slideViewPr>
    <p:cSldViewPr snapToGrid="0" snapToObjects="1">
      <p:cViewPr>
        <p:scale>
          <a:sx n="96" d="100"/>
          <a:sy n="96" d="100"/>
        </p:scale>
        <p:origin x="440" y="368"/>
      </p:cViewPr>
      <p:guideLst>
        <p:guide orient="horz" pos="2156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2021. 9. 11.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불특정 다수에게 메시지를 뿌리는 개념임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카카오톡의 오픈채팅방과 같은 거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주는 쪽에서는 주가 받을지 모름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안드로이드도 앱 간 또는 구성 요소 간에 에 메시지를 주고 받을 때 사용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받고 싶으면 </a:t>
            </a:r>
            <a:r>
              <a:rPr lang="en-US" altLang="ko-KR"/>
              <a:t>Receiver</a:t>
            </a:r>
            <a:r>
              <a:rPr lang="ko-KR" altLang="en-US"/>
              <a:t>를 만들어서 앱에 등록하면 받을 수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새로운 브로드캐스트를 사용하려면 매니패스트에 등록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기기간 브로드캐스트</a:t>
            </a:r>
          </a:p>
          <a:p>
            <a:pPr>
              <a:defRPr/>
            </a:pPr>
            <a:r>
              <a:rPr lang="en-US" altLang="ko-KR"/>
              <a:t>IOT</a:t>
            </a:r>
            <a:r>
              <a:rPr lang="ko-KR" altLang="en-US"/>
              <a:t> 같은걸 예로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그림으로 보면 요 앱에 문자 발송한다 치면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=&gt;</a:t>
            </a:r>
            <a:r>
              <a:rPr lang="ko-KR" altLang="en-US"/>
              <a:t> 메시지 알림 이 발생함</a:t>
            </a:r>
            <a:r>
              <a:rPr lang="en-US" altLang="ko-KR"/>
              <a:t>.(</a:t>
            </a:r>
            <a:r>
              <a:rPr lang="ko-KR" altLang="en-US"/>
              <a:t>브로드캐스트</a:t>
            </a:r>
            <a:r>
              <a:rPr lang="en-US" altLang="ko-KR"/>
              <a:t>)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안드로디드 앱은 화면을 구성하는 액티비티 뿐 아니라 대표적으로 서비스와 브로드캐스트수신자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서비스는 앱을 구성하는 구성 요소중 하나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플랫폼에 따라서 </a:t>
            </a:r>
            <a:r>
              <a:rPr lang="en-US" altLang="ko-KR"/>
              <a:t>1</a:t>
            </a:r>
            <a:r>
              <a:rPr lang="ko-KR" altLang="en-US"/>
              <a:t>앱을 개발할때 </a:t>
            </a:r>
            <a:r>
              <a:rPr lang="en-US" altLang="ko-KR"/>
              <a:t>UI</a:t>
            </a:r>
            <a:r>
              <a:rPr lang="ko-KR" altLang="en-US"/>
              <a:t> 앱과 보통 서비스 앱을 함께 개발함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서비스는 보통 백그라운드에서 실행됨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UI</a:t>
            </a:r>
            <a:r>
              <a:rPr lang="ko-KR" altLang="en-US"/>
              <a:t>는 </a:t>
            </a:r>
            <a:r>
              <a:rPr lang="en-US" altLang="ko-KR"/>
              <a:t>User interaction</a:t>
            </a:r>
            <a:r>
              <a:rPr lang="ko-KR" altLang="en-US"/>
              <a:t> 을 통한 화면 변화나 데이터 변화에 따른 정보 제공 등을 제공하기 위한 것이라면 서비스앱은 </a:t>
            </a:r>
            <a:r>
              <a:rPr lang="en-US" altLang="ko-KR"/>
              <a:t>User</a:t>
            </a:r>
            <a:r>
              <a:rPr lang="ko-KR" altLang="en-US"/>
              <a:t>에게 직접적으로 보여주거나 응답을 받거나 주거나 하는 것이 아니라 백그라운드에서 처리될 수 있는 일들을 하는 앱입니다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//OS</a:t>
            </a:r>
            <a:r>
              <a:rPr lang="ko-KR" altLang="en-US"/>
              <a:t>가 처음 부팅할때 어떤 앱의 서비스앱을 실행할지 리스트를 보고 실행해주기도 하고 </a:t>
            </a:r>
            <a:r>
              <a:rPr lang="en-US" altLang="ko-KR"/>
              <a:t>//</a:t>
            </a:r>
          </a:p>
          <a:p>
            <a:pPr>
              <a:defRPr/>
            </a:pPr>
            <a:r>
              <a:rPr lang="en-US" altLang="ko-KR"/>
              <a:t>.MainActivity</a:t>
            </a:r>
            <a:r>
              <a:rPr lang="ko-KR" altLang="en-US"/>
              <a:t>에넛 </a:t>
            </a:r>
            <a:r>
              <a:rPr lang="en-US" altLang="ko-KR"/>
              <a:t>startServiece</a:t>
            </a:r>
            <a:r>
              <a:rPr lang="ko-KR" altLang="en-US"/>
              <a:t> 호출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비정상적으로 종료되더라도 시스템이 자동 재실행 될 수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email</a:t>
            </a:r>
            <a:r>
              <a:rPr lang="ko-KR" altLang="en-US"/>
              <a:t> 앱을 개발한다고 치자</a:t>
            </a:r>
            <a:r>
              <a:rPr lang="en-US" altLang="ko-KR"/>
              <a:t>~</a:t>
            </a:r>
            <a:r>
              <a:rPr lang="ko-KR" altLang="en-US"/>
              <a:t>사례설명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사실 중요한 역할을 하는 앱이지만</a:t>
            </a:r>
            <a:r>
              <a:rPr lang="en-US" altLang="ko-KR"/>
              <a:t>~</a:t>
            </a:r>
            <a:r>
              <a:rPr lang="ko-KR" altLang="en-US"/>
              <a:t> 수업시간에는 구체적으로 예제를 보거나 하진 않을 것</a:t>
            </a:r>
            <a:r>
              <a:rPr lang="en-US" altLang="ko-KR"/>
              <a:t>.</a:t>
            </a:r>
            <a:r>
              <a:rPr lang="ko-KR" altLang="en-US"/>
              <a:t> 필요한 기능별로 찾아서 가져다 쓸 수 있음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...</a:t>
            </a:r>
            <a:r>
              <a:rPr lang="ko-KR" altLang="en-US"/>
              <a:t> 누르고 </a:t>
            </a:r>
            <a:r>
              <a:rPr lang="en-US" altLang="ko-KR"/>
              <a:t>&gt; Phone</a:t>
            </a:r>
            <a:r>
              <a:rPr lang="ko-KR" altLang="en-US"/>
              <a:t> 누르면 </a:t>
            </a:r>
            <a:r>
              <a:rPr lang="en-US" altLang="ko-KR"/>
              <a:t>SMS</a:t>
            </a:r>
            <a:r>
              <a:rPr lang="ko-KR" altLang="en-US"/>
              <a:t> 보낼수 있음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핸들러는 이벤트 핸들러와는 다른 개념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답변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email</a:t>
            </a:r>
            <a:r>
              <a:rPr lang="ko-KR" altLang="en-US"/>
              <a:t> 앱의 동기화 기능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en-US" altLang="ko-KR"/>
              <a:t>-&gt;service</a:t>
            </a:r>
          </a:p>
          <a:p>
            <a:pPr>
              <a:defRPr/>
            </a:pPr>
            <a:r>
              <a:rPr lang="en-US" altLang="ko-KR"/>
              <a:t>           </a:t>
            </a:r>
            <a:r>
              <a:rPr lang="ko-KR" altLang="en-US"/>
              <a:t>미리듣기</a:t>
            </a:r>
            <a:r>
              <a:rPr lang="en-US" altLang="ko-KR"/>
              <a:t>=&gt;thread</a:t>
            </a:r>
            <a:r>
              <a:rPr lang="ko-KR" altLang="en-US"/>
              <a:t> 라면 </a:t>
            </a:r>
          </a:p>
          <a:p>
            <a:pPr>
              <a:defRPr/>
            </a:pPr>
            <a:r>
              <a:rPr lang="ko-KR" altLang="en-US"/>
              <a:t>          앱을 닫아도 음악이 실행되게 하고 싶어</a:t>
            </a:r>
            <a:r>
              <a:rPr lang="en-US" altLang="ko-KR"/>
              <a:t>.</a:t>
            </a:r>
            <a:r>
              <a:rPr lang="ko-KR" altLang="en-US"/>
              <a:t> 혹은</a:t>
            </a:r>
            <a:r>
              <a:rPr lang="en-US" altLang="ko-KR"/>
              <a:t>..</a:t>
            </a:r>
            <a:r>
              <a:rPr lang="ko-KR" altLang="en-US"/>
              <a:t> 앱을 닫아도 메일의 첨부파일이 다운로드되게 하고 싶어</a:t>
            </a:r>
            <a:r>
              <a:rPr lang="en-US" altLang="ko-KR"/>
              <a:t>=&gt;</a:t>
            </a:r>
            <a:r>
              <a:rPr lang="ko-KR" altLang="en-US"/>
              <a:t> 서비스</a:t>
            </a:r>
          </a:p>
          <a:p>
            <a:pPr>
              <a:defRPr/>
            </a:pPr>
            <a:r>
              <a:rPr lang="en-US" altLang="ko-KR"/>
              <a:t>          </a:t>
            </a:r>
            <a:r>
              <a:rPr lang="ko-KR" altLang="en-US"/>
              <a:t>카톡앱이 열려있지 않아도 카톡메세지 받을 수 있는건 </a:t>
            </a:r>
            <a:r>
              <a:rPr lang="en-US" altLang="ko-KR"/>
              <a:t>:</a:t>
            </a:r>
            <a:r>
              <a:rPr lang="ko-KR" altLang="en-US"/>
              <a:t> 서비스</a:t>
            </a:r>
          </a:p>
          <a:p>
            <a:pPr>
              <a:defRPr/>
            </a:pPr>
            <a:r>
              <a:rPr lang="ko-KR" altLang="en-US"/>
              <a:t>          </a:t>
            </a:r>
            <a:r>
              <a:rPr lang="en-US" altLang="ko-KR"/>
              <a:t>Wifi</a:t>
            </a:r>
            <a:r>
              <a:rPr lang="ko-KR" altLang="en-US"/>
              <a:t> 세팅창에서 와이파이 검색</a:t>
            </a:r>
            <a:r>
              <a:rPr lang="en-US" altLang="ko-KR"/>
              <a:t>=&gt;</a:t>
            </a:r>
            <a:r>
              <a:rPr lang="ko-KR" altLang="en-US"/>
              <a:t> 쓰레드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애플리케이션에서 액티비티는 서비스를 호출할 때</a:t>
            </a:r>
            <a:r>
              <a:rPr lang="en-US" altLang="ko-KR"/>
              <a:t>,</a:t>
            </a:r>
            <a:r>
              <a:rPr lang="ko-KR" altLang="en-US"/>
              <a:t> 호출된 액티비티나 서비스는 기본적으로 애플리케이션과 동일한 프로세스에서 실행되지만 </a:t>
            </a:r>
            <a:r>
              <a:rPr lang="en-US" altLang="ko-KR"/>
              <a:t>Menifest</a:t>
            </a:r>
            <a:r>
              <a:rPr lang="ko-KR" altLang="en-US"/>
              <a:t> 설정을 통해 프로세스를 분리시킬 수도 있음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심지어는 프로세스 간 통신(IPC)도 수행할 수 있습니다. 예를 들어 한 서비스는 네트워크 트랜잭션을 처리하고, </a:t>
            </a:r>
          </a:p>
          <a:p>
            <a:pPr>
              <a:defRPr/>
            </a:pPr>
            <a:r>
              <a:rPr lang="en-US" altLang="ko-KR"/>
              <a:t>음악을 재생하고 파일 I/O를 수행하거나 콘텐츠 제공자와 상호작용할 수 있으며 이 모든 것을 백그라운드에서 수행할 수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[R]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40102" y="2471294"/>
            <a:ext cx="9635703" cy="200428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Service &amp; Broadcast Receiver</a:t>
            </a:r>
            <a:br>
              <a:rPr lang="ko-KR" altLang="en-US"/>
            </a:br>
            <a:r>
              <a:rPr lang="en-US" altLang="ko-KR"/>
              <a:t>Thread &amp; handler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296" y="948530"/>
            <a:ext cx="11302999" cy="4960939"/>
          </a:xfrm>
        </p:spPr>
        <p:txBody>
          <a:bodyPr/>
          <a:lstStyle/>
          <a:p>
            <a:pPr marL="302720" indent="-342720">
              <a:buFont typeface="Arial"/>
              <a:buChar char="•"/>
              <a:defRPr/>
            </a:pPr>
            <a:r>
              <a:rPr lang="ko-KR" altLang="en-US"/>
              <a:t>서비스를 실행하려면 메인 액티비티에서 </a:t>
            </a:r>
            <a:r>
              <a:rPr lang="en-US" altLang="ko-KR"/>
              <a:t>startService</a:t>
            </a:r>
            <a:r>
              <a:rPr lang="ko-KR" altLang="en-US"/>
              <a:t>메서드를 호출</a:t>
            </a:r>
            <a:r>
              <a:rPr lang="en-US" altLang="ko-KR"/>
              <a:t>.</a:t>
            </a:r>
          </a:p>
          <a:p>
            <a:pPr marL="302720" indent="-342720">
              <a:buFont typeface="Arial"/>
              <a:buChar char="•"/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16" name="제목 1"/>
          <p:cNvSpPr>
            <a:spLocks noGrp="1"/>
          </p:cNvSpPr>
          <p:nvPr/>
        </p:nvSpPr>
        <p:spPr>
          <a:xfrm>
            <a:off x="286296" y="0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38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38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790"/>
          <a:stretch>
            <a:fillRect/>
          </a:stretch>
        </p:blipFill>
        <p:spPr>
          <a:xfrm>
            <a:off x="286296" y="1618171"/>
            <a:ext cx="6149228" cy="5050013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H="1">
            <a:off x="4809200" y="3429000"/>
            <a:ext cx="1105463" cy="147964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69538" y="1906236"/>
            <a:ext cx="6022461" cy="3035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KR"/>
              <a:t>this</a:t>
            </a:r>
            <a:r>
              <a:rPr kumimoji="1" lang="ko-KR" altLang="en-US"/>
              <a:t>와 </a:t>
            </a:r>
            <a:r>
              <a:rPr kumimoji="1" lang="en-US" altLang="ko-KR"/>
              <a:t>getApplicationContext()</a:t>
            </a:r>
            <a:r>
              <a:rPr kumimoji="1" lang="ko-KR" altLang="en-US"/>
              <a:t>의 차이점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안드로이드 스튜디오에서 </a:t>
            </a:r>
            <a:r>
              <a:rPr lang="en" altLang="ko-Kore-KR"/>
              <a:t>context</a:t>
            </a:r>
            <a:r>
              <a:rPr lang="ko-KR" altLang="en-US"/>
              <a:t>가 들어가야 할 곳에 </a:t>
            </a:r>
            <a:r>
              <a:rPr lang="en" altLang="ko-Kore-KR"/>
              <a:t>this</a:t>
            </a:r>
            <a:r>
              <a:rPr lang="ko-KR" altLang="en-US"/>
              <a:t>를 넣을때도 있고</a:t>
            </a:r>
            <a:r>
              <a:rPr lang="en-US" altLang="ko-KR"/>
              <a:t>, </a:t>
            </a:r>
            <a:r>
              <a:rPr lang="en" altLang="ko-Kore-KR"/>
              <a:t>getApplicationContext()</a:t>
            </a:r>
            <a:r>
              <a:rPr lang="ko-KR" altLang="en-US"/>
              <a:t>를 넣을때도 있습니다</a:t>
            </a:r>
            <a:r>
              <a:rPr lang="en-US" altLang="ko-KR"/>
              <a:t>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신기한게 둘중 뭘 넣더라도 대부분 잘 돌아갑니다</a:t>
            </a:r>
            <a:r>
              <a:rPr lang="en-US" altLang="ko-KR"/>
              <a:t>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/>
              <a:t>this</a:t>
            </a:r>
            <a:r>
              <a:rPr lang="ko-KR" altLang="en-US"/>
              <a:t> 는 자기자신을 의미</a:t>
            </a:r>
            <a:r>
              <a:rPr lang="en-US" altLang="ko-KR"/>
              <a:t>: </a:t>
            </a:r>
            <a:r>
              <a:rPr lang="ko-KR" altLang="en-US"/>
              <a:t>여기서는</a:t>
            </a:r>
            <a:r>
              <a:rPr lang="en-US" altLang="ko-KR"/>
              <a:t> MainActivity </a:t>
            </a:r>
            <a:r>
              <a:rPr lang="ko-KR" altLang="en-US"/>
              <a:t>객체 자신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둘의 차이는 뭘까요</a:t>
            </a:r>
            <a:r>
              <a:rPr lang="en-US" altLang="ko-KR"/>
              <a:t>?</a:t>
            </a:r>
            <a:r>
              <a:rPr lang="ko-KR" altLang="en-US"/>
              <a:t> </a:t>
            </a:r>
          </a:p>
          <a:p>
            <a:pPr marL="285750" indent="-285750">
              <a:buFont typeface="Arial"/>
              <a:buChar char="•"/>
              <a:defRPr/>
            </a:pP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sz="1400" i="1"/>
              <a:t>이어서 다음 장에서 자세히 설명</a:t>
            </a:r>
            <a:r>
              <a:rPr lang="en-US" altLang="ko-KR" sz="1400" i="1"/>
              <a:t>…</a:t>
            </a:r>
          </a:p>
          <a:p>
            <a:pPr lvl="0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1880" y="1212540"/>
            <a:ext cx="11710276" cy="4960939"/>
          </a:xfr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/>
              <a:t>안드로이드에는 아래 두 종류의 </a:t>
            </a:r>
            <a:r>
              <a:rPr lang="en" altLang="ko-Kore-KR" sz="2000"/>
              <a:t>context</a:t>
            </a:r>
            <a:r>
              <a:rPr lang="ko-KR" altLang="en-US" sz="2000"/>
              <a:t>가 있습니다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en" altLang="ko-Kore-KR" sz="2000" b="1"/>
              <a:t>Applicaiton context</a:t>
            </a:r>
            <a:r>
              <a:rPr lang="en" altLang="ko-Kore-KR" sz="2000"/>
              <a:t> : </a:t>
            </a:r>
            <a:r>
              <a:rPr lang="ko-KR" altLang="en-US" sz="2000"/>
              <a:t>어플리케이션 자체와 연동되는 것이므로</a:t>
            </a:r>
            <a:r>
              <a:rPr lang="en-US" altLang="ko-KR" sz="2000"/>
              <a:t>, </a:t>
            </a:r>
            <a:r>
              <a:rPr lang="ko-KR" altLang="en-US" sz="2000"/>
              <a:t>어플리케이션의 </a:t>
            </a:r>
            <a:r>
              <a:rPr lang="en" altLang="ko-Kore-KR" sz="2000"/>
              <a:t>life cycle</a:t>
            </a:r>
            <a:r>
              <a:rPr lang="ko-KR" altLang="en-US" sz="2000"/>
              <a:t>이 지속되는 동안 동일한 객체입니다</a:t>
            </a:r>
            <a:r>
              <a:rPr lang="en-US" altLang="ko-KR" sz="2000"/>
              <a:t>. </a:t>
            </a:r>
            <a:r>
              <a:rPr lang="ko-KR" altLang="en-US" sz="2000"/>
              <a:t>즉</a:t>
            </a:r>
            <a:r>
              <a:rPr lang="en-US" altLang="ko-KR" sz="2000"/>
              <a:t>, </a:t>
            </a:r>
            <a:r>
              <a:rPr lang="ko-KR" altLang="en-US" sz="2000"/>
              <a:t>어플리케이션을 종료 후 다시 실행시킬 때에만 바뀌는 것이지요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en" altLang="ko-Kore-KR" sz="2000" b="1"/>
              <a:t>Activity context</a:t>
            </a:r>
            <a:r>
              <a:rPr lang="en" altLang="ko-Kore-KR" sz="2000"/>
              <a:t> : </a:t>
            </a:r>
            <a:r>
              <a:rPr lang="ko-KR" altLang="en-US" sz="2000"/>
              <a:t>액티비티와 연동된 것이므로</a:t>
            </a:r>
            <a:r>
              <a:rPr lang="en-US" altLang="ko-KR" sz="2000"/>
              <a:t>, </a:t>
            </a:r>
            <a:r>
              <a:rPr lang="ko-KR" altLang="en-US" sz="2000"/>
              <a:t>그 액티비티를 파괴시키고 다시 시작시키면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000"/>
              <a:t>    </a:t>
            </a:r>
            <a:r>
              <a:rPr lang="en" altLang="ko-Kore-KR" sz="2000"/>
              <a:t>activity context</a:t>
            </a:r>
            <a:r>
              <a:rPr lang="ko-KR" altLang="en-US" sz="2000"/>
              <a:t>도 바뀝니다</a:t>
            </a:r>
            <a:r>
              <a:rPr lang="en-US" altLang="ko-KR" sz="2000"/>
              <a:t>(</a:t>
            </a:r>
            <a:r>
              <a:rPr lang="ko-KR" altLang="en-US" sz="2000"/>
              <a:t>한 개의 어플리케이션 내에는 여러 액티비티를 넣을 수 있지요</a:t>
            </a:r>
            <a:r>
              <a:rPr lang="en-US" altLang="ko-KR" sz="2000"/>
              <a:t>).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/>
              <a:t>이름에서 알 수 있듯이</a:t>
            </a:r>
            <a:r>
              <a:rPr lang="en-US" altLang="ko-KR" sz="2000"/>
              <a:t>, </a:t>
            </a:r>
            <a:r>
              <a:rPr lang="en" altLang="ko-Kore-KR" sz="2000" b="1"/>
              <a:t>getApplicationContext()</a:t>
            </a:r>
            <a:r>
              <a:rPr lang="ko-KR" altLang="en-US" sz="2000" b="1"/>
              <a:t>가 </a:t>
            </a:r>
            <a:r>
              <a:rPr lang="en" altLang="ko-Kore-KR" sz="2000" b="1"/>
              <a:t>application context</a:t>
            </a:r>
            <a:r>
              <a:rPr lang="ko-KR" altLang="en-US" sz="2000" b="1"/>
              <a:t>를 </a:t>
            </a:r>
            <a:r>
              <a:rPr lang="ko-KR" altLang="en-US" sz="2000"/>
              <a:t>가르키는 것이고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000" b="1"/>
              <a:t>     </a:t>
            </a:r>
            <a:r>
              <a:rPr lang="en" altLang="ko-Kore-KR" sz="2000" b="1"/>
              <a:t>this</a:t>
            </a:r>
            <a:r>
              <a:rPr lang="ko-KR" altLang="en-US" sz="2000" b="1"/>
              <a:t>가 </a:t>
            </a:r>
            <a:r>
              <a:rPr lang="en" altLang="ko-Kore-KR" sz="2000" b="1"/>
              <a:t>activity context</a:t>
            </a:r>
            <a:r>
              <a:rPr lang="ko-KR" altLang="en-US" sz="2000" b="1"/>
              <a:t>를 </a:t>
            </a:r>
            <a:r>
              <a:rPr lang="ko-KR" altLang="en-US" sz="2000"/>
              <a:t>가르키는 것입니다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000"/>
              <a:t> </a:t>
            </a:r>
            <a:r>
              <a:rPr lang="ko-KR" altLang="en-US" sz="2000"/>
              <a:t>두 종류의 </a:t>
            </a:r>
            <a:r>
              <a:rPr lang="en" altLang="ko-Kore-KR" sz="2000"/>
              <a:t>context </a:t>
            </a:r>
            <a:r>
              <a:rPr lang="ko-KR" altLang="en-US" sz="2000"/>
              <a:t>중 어느 </a:t>
            </a:r>
            <a:r>
              <a:rPr lang="en" altLang="ko-Kore-KR" sz="2000"/>
              <a:t>context</a:t>
            </a:r>
            <a:r>
              <a:rPr lang="ko-KR" altLang="en-US" sz="2000"/>
              <a:t>를 써도 대부분 별 문제 없는 상황에는 </a:t>
            </a:r>
            <a:r>
              <a:rPr lang="en" altLang="ko-Kore-KR" sz="2000"/>
              <a:t>this</a:t>
            </a:r>
            <a:r>
              <a:rPr lang="ko-KR" altLang="en-US" sz="2000"/>
              <a:t>를 써도 정상적으로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000"/>
              <a:t>    작동되고</a:t>
            </a:r>
            <a:r>
              <a:rPr lang="en-US" altLang="ko-KR" sz="2000"/>
              <a:t>, </a:t>
            </a:r>
            <a:r>
              <a:rPr lang="en" altLang="ko-Kore-KR" sz="2000"/>
              <a:t>getApplicationContext()</a:t>
            </a:r>
            <a:r>
              <a:rPr lang="ko-KR" altLang="en-US" sz="2000"/>
              <a:t>를 써도 잘 작동되는 것입니다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en" altLang="ko-Kore-KR" sz="2000"/>
              <a:t>this</a:t>
            </a:r>
            <a:r>
              <a:rPr lang="ko-KR" altLang="en-US" sz="2000"/>
              <a:t>로 오류가 날때는 해당 액티비티가 없어서 그런 것이므로</a:t>
            </a:r>
            <a:r>
              <a:rPr lang="en-US" altLang="ko-KR" sz="2000"/>
              <a:t>, </a:t>
            </a:r>
            <a:r>
              <a:rPr lang="en" altLang="ko-Kore-KR" sz="2000"/>
              <a:t>getApplicationContext()</a:t>
            </a:r>
            <a:r>
              <a:rPr lang="ko-KR" altLang="en-US" sz="2000"/>
              <a:t>를 넣으면 작동됩니다</a:t>
            </a:r>
            <a:r>
              <a:rPr lang="en-US" altLang="ko-KR" sz="2000"/>
              <a:t>.</a:t>
            </a:r>
          </a:p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11574" y="-92597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16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16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1880" y="629134"/>
            <a:ext cx="6478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2800"/>
              <a:t>this</a:t>
            </a:r>
            <a:r>
              <a:rPr kumimoji="1" lang="ko-KR" altLang="en-US" sz="2800"/>
              <a:t>와 </a:t>
            </a:r>
            <a:r>
              <a:rPr kumimoji="1" lang="en-US" altLang="ko-KR" sz="2800"/>
              <a:t>getApplicationContext()</a:t>
            </a:r>
            <a:r>
              <a:rPr kumimoji="1" lang="ko-KR" altLang="en-US" sz="2800"/>
              <a:t>의 차이점</a:t>
            </a:r>
            <a:endParaRPr kumimoji="1" lang="en-US" altLang="ko-KR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3032" y="1897061"/>
            <a:ext cx="11302999" cy="4960939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en" altLang="ko-Kore-KR"/>
              <a:t>this = getBaseContext() = Activity Context</a:t>
            </a:r>
          </a:p>
          <a:p>
            <a:pPr>
              <a:buFont typeface="Arial"/>
              <a:buChar char="•"/>
              <a:defRPr/>
            </a:pPr>
            <a:r>
              <a:rPr lang="en" altLang="ko-Kore-KR"/>
              <a:t>getApplicationContext() = getApplication() = Application Context</a:t>
            </a:r>
          </a:p>
          <a:p>
            <a:pPr lvl="0">
              <a:defRPr/>
            </a:pPr>
            <a:endParaRPr kumimoji="1" lang="ko-Kore-KR" altLang="en-US"/>
          </a:p>
          <a:p>
            <a:pPr lvl="0">
              <a:defRPr/>
            </a:pPr>
            <a:endParaRPr kumimoji="1" lang="ko-Kore-KR" altLang="en-US"/>
          </a:p>
          <a:p>
            <a:pPr marL="0" indent="0">
              <a:buNone/>
              <a:defRPr/>
            </a:pPr>
            <a:r>
              <a:rPr lang="ko-KR" altLang="en-US"/>
              <a:t>java.lang.Object</a:t>
            </a:r>
          </a:p>
          <a:p>
            <a:pPr marL="0" indent="0">
              <a:buNone/>
              <a:defRPr/>
            </a:pPr>
            <a:r>
              <a:rPr lang="ko-KR" altLang="en-US"/>
              <a:t>↳ android.content.Context</a:t>
            </a:r>
          </a:p>
          <a:p>
            <a:pPr marL="0" indent="0">
              <a:buNone/>
              <a:defRPr/>
            </a:pPr>
            <a:r>
              <a:rPr lang="ko-KR" altLang="en-US"/>
              <a:t>↳ android.content.ContextWrapper</a:t>
            </a:r>
          </a:p>
          <a:p>
            <a:pPr marL="0" indent="0">
              <a:buNone/>
              <a:defRPr/>
            </a:pPr>
            <a:r>
              <a:rPr lang="ko-KR" altLang="en-US"/>
              <a:t>↳ android.view.ContextThemeWrapper</a:t>
            </a:r>
          </a:p>
          <a:p>
            <a:pPr marL="0" indent="0">
              <a:buNone/>
              <a:defRPr/>
            </a:pPr>
            <a:r>
              <a:rPr lang="ko-KR" altLang="en-US"/>
              <a:t>↳ android.app.Activity</a:t>
            </a:r>
            <a:endParaRPr kumimoji="1" lang="ko-Kore-KR" altLang="en-US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0" y="-66962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16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16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1880" y="629134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800"/>
              <a:t>getBaseContext()</a:t>
            </a:r>
            <a:r>
              <a:rPr kumimoji="1" lang="ko-KR" altLang="en-US" sz="2800"/>
              <a:t>와 </a:t>
            </a:r>
            <a:r>
              <a:rPr kumimoji="1" lang="en-US" altLang="ko-KR" sz="2800"/>
              <a:t>getApplication()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61374" y="4120449"/>
            <a:ext cx="40462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02380" y="5441248"/>
            <a:ext cx="40462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790"/>
          <a:stretch>
            <a:fillRect/>
          </a:stretch>
        </p:blipFill>
        <p:spPr>
          <a:xfrm>
            <a:off x="286296" y="1618171"/>
            <a:ext cx="6149228" cy="50500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61048" y="1400537"/>
            <a:ext cx="6473750" cy="24299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38349" y="1215871"/>
            <a:ext cx="271099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ore-KR" altLang="en-US"/>
              <a:t>기억</a:t>
            </a:r>
            <a:r>
              <a:rPr kumimoji="1" lang="ko-KR" altLang="en-US"/>
              <a:t> 하나요</a:t>
            </a:r>
            <a:r>
              <a:rPr kumimoji="1" lang="en-US" altLang="ko-KR"/>
              <a:t>?</a:t>
            </a:r>
            <a:r>
              <a:rPr kumimoji="1" lang="ko-KR" altLang="en-US"/>
              <a:t> </a:t>
            </a:r>
            <a:r>
              <a:rPr kumimoji="1" lang="ko-Kore-KR" altLang="en-US"/>
              <a:t>지난시간</a:t>
            </a:r>
            <a:r>
              <a:rPr kumimoji="1" lang="en-US" altLang="ko-Kore-KR"/>
              <a:t>.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ko-Kore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812648" y="3429000"/>
            <a:ext cx="2789499" cy="2207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6435527" y="5046562"/>
            <a:ext cx="3240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/>
        </p:nvSpPr>
        <p:spPr>
          <a:xfrm>
            <a:off x="0" y="-168396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16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16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1048" y="3830477"/>
            <a:ext cx="647375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" altLang="ko-Kore-KR" sz="1600"/>
              <a:t>https://developer.android.com/reference/android/content/Intent</a:t>
            </a:r>
            <a:endParaRPr kumimoji="1" lang="ko-Kore-KR" alt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6736465" y="4895387"/>
            <a:ext cx="15055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ore-KR" altLang="en-US">
                <a:solidFill>
                  <a:srgbClr val="FF0000"/>
                </a:solidFill>
              </a:rPr>
              <a:t>명시적</a:t>
            </a:r>
            <a:r>
              <a:rPr kumimoji="1" lang="ko-KR" altLang="en-US">
                <a:solidFill>
                  <a:srgbClr val="FF0000"/>
                </a:solidFill>
              </a:rPr>
              <a:t> </a:t>
            </a:r>
            <a:r>
              <a:rPr kumimoji="1" lang="en-US" altLang="ko-KR">
                <a:solidFill>
                  <a:srgbClr val="FF0000"/>
                </a:solidFill>
              </a:rPr>
              <a:t>intnet</a:t>
            </a:r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1880" y="629134"/>
            <a:ext cx="9886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/>
              <a:t>명시적 인텐트</a:t>
            </a:r>
            <a:r>
              <a:rPr kumimoji="1" lang="en-US" altLang="ko-KR" sz="2800"/>
              <a:t>(Explicit Intent)</a:t>
            </a:r>
            <a:r>
              <a:rPr kumimoji="1" lang="ko-KR" altLang="en-US" sz="2800"/>
              <a:t>와 암시적 인텐트</a:t>
            </a:r>
            <a:r>
              <a:rPr kumimoji="1" lang="en-US" altLang="ko-KR" sz="2800"/>
              <a:t>(Implicit Intent)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0" y="-168396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ko-KR" altLang="en-US" sz="1600" b="0" i="0" u="none" strike="noStrike" kern="1200" cap="none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서비스의 실행 원리와 실행</a:t>
            </a:r>
            <a:endParaRPr kumimoji="0" lang="en-US" altLang="ko-KR" sz="1600" b="0" i="0" u="none" strike="noStrike" kern="1200" cap="none" normalizeH="0" baseline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1880" y="629134"/>
            <a:ext cx="9886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/>
              <a:t>명시적 인텐트</a:t>
            </a:r>
            <a:r>
              <a:rPr kumimoji="1" lang="en-US" altLang="ko-KR" sz="2800"/>
              <a:t>(Explicit Intent)</a:t>
            </a:r>
            <a:r>
              <a:rPr kumimoji="1" lang="ko-KR" altLang="en-US" sz="2800"/>
              <a:t>와 암시적 인텐트</a:t>
            </a:r>
            <a:r>
              <a:rPr kumimoji="1" lang="en-US" altLang="ko-KR" sz="2800"/>
              <a:t>(Implicit Intent)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9681" y="1236735"/>
            <a:ext cx="114126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accent2"/>
                </a:solidFill>
              </a:rPr>
              <a:t>명시적 인텐트 </a:t>
            </a:r>
            <a:r>
              <a:rPr lang="en-US" altLang="ko-KR" sz="2000" b="1">
                <a:solidFill>
                  <a:schemeClr val="accent2"/>
                </a:solidFill>
              </a:rPr>
              <a:t>(</a:t>
            </a:r>
            <a:r>
              <a:rPr lang="en" altLang="ko-Kore-KR" sz="2000" b="1">
                <a:solidFill>
                  <a:schemeClr val="accent2"/>
                </a:solidFill>
              </a:rPr>
              <a:t>Explicit Intent)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chemeClr val="accent2"/>
                </a:solidFill>
              </a:rPr>
              <a:t>명시적 인텐트 파라미터로 실행할 다음 엑티비티의 클래스이름을 넘겨주어 새 엑티비티를 실행하는 인텐트를 말합니다</a:t>
            </a:r>
            <a:r>
              <a:rPr lang="en-US" altLang="ko-KR" sz="200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" altLang="ko-Kore-KR" sz="2000">
                <a:solidFill>
                  <a:schemeClr val="accent2"/>
                </a:solidFill>
              </a:rPr>
              <a:t>Intent intent = new Intent(Context context,</a:t>
            </a:r>
            <a:r>
              <a:rPr lang="ko-KR" altLang="en-US" sz="2000">
                <a:solidFill>
                  <a:schemeClr val="accent2"/>
                </a:solidFill>
              </a:rPr>
              <a:t>실행할 새 엑티비티</a:t>
            </a:r>
            <a:r>
              <a:rPr lang="en-US" altLang="ko-KR" sz="2000">
                <a:solidFill>
                  <a:schemeClr val="accent2"/>
                </a:solidFill>
              </a:rPr>
              <a:t>.</a:t>
            </a:r>
            <a:r>
              <a:rPr lang="en" altLang="ko-Kore-KR" sz="2000">
                <a:solidFill>
                  <a:schemeClr val="accent2"/>
                </a:solidFill>
              </a:rPr>
              <a:t>class)</a:t>
            </a:r>
            <a:br>
              <a:rPr lang="en" altLang="ko-Kore-KR" sz="2000">
                <a:solidFill>
                  <a:schemeClr val="accent2"/>
                </a:solidFill>
              </a:rPr>
            </a:br>
            <a:r>
              <a:rPr lang="en" altLang="ko-Kore-KR" sz="2000">
                <a:solidFill>
                  <a:schemeClr val="accent2"/>
                </a:solidFill>
              </a:rPr>
              <a:t>startActivity(intent);</a:t>
            </a:r>
          </a:p>
          <a:p>
            <a:pPr>
              <a:lnSpc>
                <a:spcPct val="150000"/>
              </a:lnSpc>
              <a:defRPr/>
            </a:pPr>
            <a:endParaRPr lang="en" altLang="ko-Kore-KR" sz="200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accent2"/>
                </a:solidFill>
              </a:rPr>
              <a:t>암시적 인텐트</a:t>
            </a:r>
            <a:r>
              <a:rPr lang="en-US" altLang="ko-KR" sz="2000" b="1">
                <a:solidFill>
                  <a:schemeClr val="accent2"/>
                </a:solidFill>
              </a:rPr>
              <a:t>(</a:t>
            </a:r>
            <a:r>
              <a:rPr lang="en" altLang="ko-Kore-KR" sz="2000" b="1">
                <a:solidFill>
                  <a:schemeClr val="accent2"/>
                </a:solidFill>
              </a:rPr>
              <a:t>Implicit Intent)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chemeClr val="accent2"/>
                </a:solidFill>
              </a:rPr>
              <a:t>암시적 인텐트는 다른 기능을 하는 앱을 호출할 수 있는 기능입니다</a:t>
            </a:r>
            <a:r>
              <a:rPr lang="en-US" altLang="ko-KR" sz="2000">
                <a:solidFill>
                  <a:schemeClr val="accent2"/>
                </a:solidFill>
              </a:rPr>
              <a:t>.</a:t>
            </a:r>
            <a:br>
              <a:rPr lang="en-US" altLang="ko-KR" sz="2000">
                <a:solidFill>
                  <a:schemeClr val="accent2"/>
                </a:solidFill>
              </a:rPr>
            </a:br>
            <a:r>
              <a:rPr lang="ko-KR" altLang="en-US" sz="2000">
                <a:solidFill>
                  <a:schemeClr val="accent2"/>
                </a:solidFill>
              </a:rPr>
              <a:t>예를 들어 사이트의 </a:t>
            </a:r>
            <a:r>
              <a:rPr lang="en" altLang="ko-Kore-KR" sz="2000">
                <a:solidFill>
                  <a:schemeClr val="accent2"/>
                </a:solidFill>
              </a:rPr>
              <a:t>url</a:t>
            </a:r>
            <a:r>
              <a:rPr lang="ko-KR" altLang="en-US" sz="2000">
                <a:solidFill>
                  <a:schemeClr val="accent2"/>
                </a:solidFill>
              </a:rPr>
              <a:t>를 가지고 있고 이 </a:t>
            </a:r>
            <a:r>
              <a:rPr lang="en" altLang="ko-Kore-KR" sz="2000">
                <a:solidFill>
                  <a:schemeClr val="accent2"/>
                </a:solidFill>
              </a:rPr>
              <a:t>url</a:t>
            </a:r>
            <a:r>
              <a:rPr lang="ko-KR" altLang="en-US" sz="2000">
                <a:solidFill>
                  <a:schemeClr val="accent2"/>
                </a:solidFill>
              </a:rPr>
              <a:t>을 다른 브라우저 앱으로 실행을 시키고 싶다고 하면</a:t>
            </a:r>
          </a:p>
          <a:p>
            <a:pPr>
              <a:lnSpc>
                <a:spcPct val="150000"/>
              </a:lnSpc>
              <a:defRPr/>
            </a:pPr>
            <a:r>
              <a:rPr lang="en" altLang="ko-Kore-KR" sz="2000">
                <a:solidFill>
                  <a:schemeClr val="accent2"/>
                </a:solidFill>
              </a:rPr>
              <a:t>Intent intent =</a:t>
            </a:r>
            <a:br>
              <a:rPr lang="en" altLang="ko-Kore-KR" sz="2000">
                <a:solidFill>
                  <a:schemeClr val="accent2"/>
                </a:solidFill>
              </a:rPr>
            </a:br>
            <a:r>
              <a:rPr lang="en" altLang="ko-Kore-KR" sz="2000">
                <a:solidFill>
                  <a:schemeClr val="accent2"/>
                </a:solidFill>
              </a:rPr>
              <a:t>new Intent(Intent.ACTION_VIEW,Uri.parse(url</a:t>
            </a:r>
            <a:r>
              <a:rPr lang="ko-KR" altLang="en-US" sz="2000">
                <a:solidFill>
                  <a:schemeClr val="accent2"/>
                </a:solidFill>
              </a:rPr>
              <a:t>주소</a:t>
            </a:r>
            <a:r>
              <a:rPr lang="en-US" altLang="ko-KR" sz="2000">
                <a:solidFill>
                  <a:schemeClr val="accent2"/>
                </a:solidFill>
              </a:rPr>
              <a:t>));</a:t>
            </a:r>
            <a:br>
              <a:rPr lang="en-US" altLang="ko-KR" sz="2000">
                <a:solidFill>
                  <a:schemeClr val="accent2"/>
                </a:solidFill>
              </a:rPr>
            </a:br>
            <a:r>
              <a:rPr lang="en" altLang="ko-Kore-KR" sz="2000">
                <a:solidFill>
                  <a:schemeClr val="accent2"/>
                </a:solidFill>
              </a:rPr>
              <a:t>startActivity(intent);</a:t>
            </a:r>
          </a:p>
          <a:p>
            <a:pPr lvl="0">
              <a:defRPr/>
            </a:pPr>
            <a:endParaRPr kumimoji="1" lang="ko-Kore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92051" y="5926238"/>
            <a:ext cx="426270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FF0000"/>
                </a:solidFill>
              </a:rPr>
              <a:t>지난 시간 전화 걸기 과제가 여기에 해당</a:t>
            </a:r>
          </a:p>
          <a:p>
            <a:pPr lvl="0">
              <a:defRPr/>
            </a:pPr>
            <a:r>
              <a:rPr kumimoji="1" lang="en-US" altLang="ko-KR">
                <a:solidFill>
                  <a:srgbClr val="FF0000"/>
                </a:solidFill>
              </a:rPr>
              <a:t>url </a:t>
            </a:r>
            <a:r>
              <a:rPr kumimoji="1" lang="ko-KR" altLang="en-US">
                <a:solidFill>
                  <a:srgbClr val="FF0000"/>
                </a:solidFill>
              </a:rPr>
              <a:t>대신 전화번호이면 전화 기능 앱 호출</a:t>
            </a:r>
          </a:p>
          <a:p>
            <a:pPr lvl="0">
              <a:defRPr/>
            </a:pPr>
            <a:endParaRPr kumimoji="1" lang="ko-Kore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535838" y="6111433"/>
            <a:ext cx="5710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 사용하여 인텐트의 부가 데이터 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8570451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23372" y="5983476"/>
            <a:ext cx="4823393" cy="4887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6"/>
          <p:cNvSpPr txBox="1"/>
          <p:nvPr/>
        </p:nvSpPr>
        <p:spPr>
          <a:xfrm>
            <a:off x="6105524" y="5824722"/>
            <a:ext cx="4924505" cy="64084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추가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액티비티가 새로 만들어질 때 전달된 인텐트 처리</a:t>
            </a:r>
          </a:p>
        </p:txBody>
      </p:sp>
      <p:sp>
        <p:nvSpPr>
          <p:cNvPr id="7" name="TextBox 26"/>
          <p:cNvSpPr txBox="1"/>
          <p:nvPr/>
        </p:nvSpPr>
        <p:spPr>
          <a:xfrm>
            <a:off x="6680200" y="0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MainActivity.java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이어서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41069"/>
            <a:ext cx="12192000" cy="617586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20173" y="2249676"/>
            <a:ext cx="11109892" cy="38288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6959598" y="2043297"/>
            <a:ext cx="3260806" cy="36462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추가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7414918" y="4164107"/>
            <a:ext cx="3415084" cy="63726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이미 만들어져 있는 액티비티 상의 전달된 인텐트 처리</a:t>
            </a:r>
          </a:p>
        </p:txBody>
      </p:sp>
      <p:sp>
        <p:nvSpPr>
          <p:cNvPr id="6" name="TextBox 26"/>
          <p:cNvSpPr txBox="1"/>
          <p:nvPr/>
        </p:nvSpPr>
        <p:spPr>
          <a:xfrm>
            <a:off x="6680200" y="0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MainActivity.java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이어서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673100"/>
            <a:ext cx="6629400" cy="5595939"/>
          </a:xfrm>
        </p:spPr>
        <p:txBody>
          <a:bodyPr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MyService.java </a:t>
            </a:r>
            <a:r>
              <a:rPr kumimoji="0" lang="ko-KR" altLang="en-US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의 클래스 안에 마우스 커서를 두고 마우스 오른쪽 버튼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</a:t>
            </a:r>
            <a:r>
              <a:rPr kumimoji="0" lang="en-US" altLang="ko-KR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[Generate - Override Methods]   ctrl</a:t>
            </a:r>
            <a:r>
              <a:rPr kumimoji="0" lang="ko-KR" altLang="en-US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키 누른 상태로 </a:t>
            </a:r>
            <a:r>
              <a:rPr kumimoji="0" lang="en-US" altLang="ko-KR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onCreate, onDestroy, onStartCommand </a:t>
            </a:r>
            <a:r>
              <a:rPr kumimoji="0" lang="ko-KR" altLang="en-US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메서드 선택</a:t>
            </a:r>
            <a:r>
              <a:rPr lang="en-US" altLang="ko-KR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61198" y="0"/>
            <a:ext cx="5130801" cy="7171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7249172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23372" y="4865876"/>
            <a:ext cx="4823393" cy="1403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26"/>
          <p:cNvSpPr txBox="1"/>
          <p:nvPr/>
        </p:nvSpPr>
        <p:spPr>
          <a:xfrm>
            <a:off x="6627517" y="5248827"/>
            <a:ext cx="3415085" cy="63571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intent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객체가 존재하면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processCommand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호출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7701010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48772" y="458974"/>
            <a:ext cx="5839393" cy="419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148772" y="2808475"/>
            <a:ext cx="6552237" cy="20955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48772" y="3018025"/>
            <a:ext cx="6704637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26"/>
          <p:cNvSpPr txBox="1"/>
          <p:nvPr/>
        </p:nvSpPr>
        <p:spPr>
          <a:xfrm>
            <a:off x="5284747" y="1124902"/>
            <a:ext cx="1622506" cy="36639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로그 사용</a:t>
            </a:r>
          </a:p>
        </p:txBody>
      </p:sp>
      <p:sp>
        <p:nvSpPr>
          <p:cNvPr id="11" name="TextBox 26"/>
          <p:cNvSpPr txBox="1"/>
          <p:nvPr/>
        </p:nvSpPr>
        <p:spPr>
          <a:xfrm>
            <a:off x="5744868" y="2287774"/>
            <a:ext cx="1622506" cy="36639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로그 사용</a:t>
            </a:r>
          </a:p>
        </p:txBody>
      </p:sp>
      <p:sp>
        <p:nvSpPr>
          <p:cNvPr id="12" name="TextBox 26"/>
          <p:cNvSpPr txBox="1"/>
          <p:nvPr/>
        </p:nvSpPr>
        <p:spPr>
          <a:xfrm>
            <a:off x="7153020" y="458974"/>
            <a:ext cx="3415085" cy="36533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부가 데이터 가져오기</a:t>
            </a:r>
          </a:p>
        </p:txBody>
      </p:sp>
      <p:sp>
        <p:nvSpPr>
          <p:cNvPr id="13" name="TextBox 26"/>
          <p:cNvSpPr txBox="1"/>
          <p:nvPr/>
        </p:nvSpPr>
        <p:spPr>
          <a:xfrm>
            <a:off x="7853408" y="2625805"/>
            <a:ext cx="3654498" cy="36314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액티비티를 띄우기 위한 인텐트 객체</a:t>
            </a:r>
          </a:p>
        </p:txBody>
      </p:sp>
      <p:sp>
        <p:nvSpPr>
          <p:cNvPr id="14" name="TextBox 26"/>
          <p:cNvSpPr txBox="1"/>
          <p:nvPr/>
        </p:nvSpPr>
        <p:spPr>
          <a:xfrm>
            <a:off x="4068467" y="4081650"/>
            <a:ext cx="8123532" cy="118377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인텐트에 플래그 추가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FLAG_ACTIVITY_NEW_TASK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startActivit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호출할때 새로운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Task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FLAG_ACTIVITY_SINGLE_TOP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가 이미 만들어져 있을 때 재사용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FLAG_ACTIVITY_CLEAR_TOP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: MainActivity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 돌아올때 위의 액티비티 클리어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48772" y="4081650"/>
            <a:ext cx="2449160" cy="20955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26"/>
          <p:cNvSpPr txBox="1"/>
          <p:nvPr/>
        </p:nvSpPr>
        <p:spPr>
          <a:xfrm>
            <a:off x="4046511" y="5499634"/>
            <a:ext cx="7461395" cy="36586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액티비티를 띄우기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(service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Activity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Intent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전달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)</a:t>
            </a:r>
          </a:p>
        </p:txBody>
      </p:sp>
      <p:cxnSp>
        <p:nvCxnSpPr>
          <p:cNvPr id="17" name="직선 화살표 연결선 9"/>
          <p:cNvCxnSpPr>
            <a:stCxn id="16" idx="1"/>
            <a:endCxn id="15" idx="2"/>
          </p:cNvCxnSpPr>
          <p:nvPr/>
        </p:nvCxnSpPr>
        <p:spPr>
          <a:xfrm rot="10800000">
            <a:off x="2373352" y="4291200"/>
            <a:ext cx="1673158" cy="1391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Service</a:t>
            </a:r>
          </a:p>
          <a:p>
            <a:pPr>
              <a:defRPr/>
            </a:pPr>
            <a:r>
              <a:rPr lang="en-US" altLang="ko-KR"/>
              <a:t>Broadcast Receiver</a:t>
            </a:r>
          </a:p>
          <a:p>
            <a:pPr>
              <a:defRPr/>
            </a:pPr>
            <a:r>
              <a:rPr lang="en-US" altLang="ko-KR"/>
              <a:t>Thread</a:t>
            </a:r>
          </a:p>
          <a:p>
            <a:pPr>
              <a:defRPr/>
            </a:pPr>
            <a:r>
              <a:rPr lang="en-US" altLang="ko-KR"/>
              <a:t>Handler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Logcat</a:t>
            </a:r>
            <a:r>
              <a:rPr lang="ko-KR" altLang="en-US"/>
              <a:t> 활용</a:t>
            </a:r>
            <a:r>
              <a:rPr lang="en-US" altLang="ko-KR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보이지 않을 때 </a:t>
            </a:r>
            <a:r>
              <a:rPr lang="en-US" altLang="ko-KR"/>
              <a:t>View&gt;Tool Windows &gt; Logcat </a:t>
            </a:r>
          </a:p>
          <a:p>
            <a:pPr>
              <a:defRPr/>
            </a:pPr>
            <a:r>
              <a:rPr lang="ko-KR" altLang="en-US"/>
              <a:t>로그 메시지 수준</a:t>
            </a:r>
          </a:p>
          <a:p>
            <a:pPr marL="0" indent="0">
              <a:buNone/>
              <a:defRPr/>
            </a:pPr>
            <a:r>
              <a:rPr lang="ko-KR" altLang="en-US"/>
              <a:t>Log.e(String, String) (오류) </a:t>
            </a:r>
            <a:r>
              <a:rPr lang="en-US" altLang="ko-KR"/>
              <a:t>-</a:t>
            </a:r>
            <a:r>
              <a:rPr lang="ko-KR" altLang="en-US"/>
              <a:t> 우선순위 가장 높음</a:t>
            </a:r>
          </a:p>
          <a:p>
            <a:pPr marL="0" indent="0">
              <a:buNone/>
              <a:defRPr/>
            </a:pPr>
            <a:r>
              <a:rPr lang="ko-KR" altLang="en-US"/>
              <a:t>Log.w(String, String) (경고)</a:t>
            </a:r>
          </a:p>
          <a:p>
            <a:pPr marL="0" indent="0">
              <a:buNone/>
              <a:defRPr/>
            </a:pPr>
            <a:r>
              <a:rPr lang="ko-KR" altLang="en-US"/>
              <a:t>Log.i(String, String) (정보)</a:t>
            </a:r>
          </a:p>
          <a:p>
            <a:pPr marL="0" indent="0">
              <a:buNone/>
              <a:defRPr/>
            </a:pPr>
            <a:r>
              <a:rPr lang="ko-KR" altLang="en-US"/>
              <a:t>Log.d(String, String) (디버그)</a:t>
            </a:r>
          </a:p>
          <a:p>
            <a:pPr marL="0" indent="0">
              <a:buNone/>
              <a:defRPr/>
            </a:pPr>
            <a:r>
              <a:rPr lang="ko-KR" altLang="en-US"/>
              <a:t>Log.v(String, String) (상세)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Logcat</a:t>
            </a:r>
            <a:r>
              <a:rPr lang="ko-KR" altLang="en-US"/>
              <a:t> 활용</a:t>
            </a:r>
            <a:r>
              <a:rPr lang="en-US" altLang="ko-KR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private static final String TAG = "MyService";</a:t>
            </a:r>
          </a:p>
          <a:p>
            <a:pPr>
              <a:defRPr/>
            </a:pPr>
            <a:r>
              <a:rPr lang="en-US" altLang="ko-KR"/>
              <a:t>Log.d(TAG, "command : " + command + ", name : " + name); </a:t>
            </a:r>
          </a:p>
          <a:p>
            <a:pPr>
              <a:defRPr/>
            </a:pPr>
            <a:r>
              <a:rPr lang="en-US" altLang="ko-KR"/>
              <a:t>Log.d(TAG, "Waiting " + i + " seconds.");</a:t>
            </a:r>
            <a:r>
              <a:rPr lang="ko-KR" altLang="en-US"/>
              <a:t> </a:t>
            </a:r>
            <a:endParaRPr lang="en-US" altLang="ko-KR"/>
          </a:p>
          <a:p>
            <a:pPr>
              <a:defRPr/>
            </a:pPr>
            <a:r>
              <a:rPr lang="en-US" altLang="ko-KR"/>
              <a:t>int</a:t>
            </a:r>
            <a:r>
              <a:rPr lang="ko-KR" altLang="en-US"/>
              <a:t> 형 변수를 출력할때 </a:t>
            </a:r>
            <a:r>
              <a:rPr lang="en-US" altLang="ko-KR"/>
              <a:t>i+” “</a:t>
            </a:r>
            <a:r>
              <a:rPr lang="ko-KR" altLang="en-US"/>
              <a:t> 로 </a:t>
            </a:r>
            <a:r>
              <a:rPr lang="en-US" altLang="ko-KR"/>
              <a:t>String</a:t>
            </a:r>
            <a:r>
              <a:rPr lang="ko-KR" altLang="en-US"/>
              <a:t> 만들어서 출력하면됨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268891"/>
            <a:ext cx="12192000" cy="22506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450772" y="4205474"/>
            <a:ext cx="2892993" cy="914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500" y="645612"/>
            <a:ext cx="8039098" cy="5486384"/>
          </a:xfrm>
        </p:spPr>
        <p:txBody>
          <a:bodyPr/>
          <a:lstStyle/>
          <a:p>
            <a:pPr>
              <a:defRPr/>
            </a:pPr>
            <a:br>
              <a:rPr lang="ko-KR" altLang="en-US"/>
            </a:br>
            <a:r>
              <a:rPr lang="ko-KR" altLang="en-US"/>
              <a:t>버튼을 누른 후 </a:t>
            </a:r>
            <a:r>
              <a:rPr lang="en-US" altLang="ko-KR"/>
              <a:t>5</a:t>
            </a:r>
            <a:r>
              <a:rPr lang="ko-KR" altLang="en-US"/>
              <a:t>초를 기다리면 토스트 메시지가 보임</a:t>
            </a:r>
            <a:r>
              <a:rPr lang="en-US" altLang="ko-KR"/>
              <a:t>.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 실행 과정 녹화 </a:t>
            </a:r>
            <a:br>
              <a:rPr lang="ko-KR" altLang="en-US"/>
            </a:br>
            <a:r>
              <a:rPr lang="ko-KR" altLang="en-US"/>
              <a:t>          </a:t>
            </a:r>
            <a:r>
              <a:rPr lang="ko-KR" altLang="en-US">
                <a:solidFill>
                  <a:srgbClr val="1E7452"/>
                </a:solidFill>
              </a:rPr>
              <a:t>파일저장은 </a:t>
            </a:r>
            <a:r>
              <a:rPr lang="en-US" altLang="ko-KR">
                <a:solidFill>
                  <a:srgbClr val="1E7452"/>
                </a:solidFill>
              </a:rPr>
              <a:t>20XXX</a:t>
            </a:r>
            <a:r>
              <a:rPr lang="ko-KR" altLang="en-US">
                <a:solidFill>
                  <a:srgbClr val="1E7452"/>
                </a:solidFill>
              </a:rPr>
              <a:t>아무개실습</a:t>
            </a:r>
            <a:r>
              <a:rPr lang="en-US" altLang="ko-KR">
                <a:solidFill>
                  <a:srgbClr val="1E7452"/>
                </a:solidFill>
              </a:rPr>
              <a:t>11</a:t>
            </a:r>
            <a:br>
              <a:rPr lang="ko-KR" altLang="en-US"/>
            </a:br>
            <a:br>
              <a:rPr lang="ko-KR" altLang="en-US"/>
            </a:br>
            <a:br>
              <a:rPr lang="ko-KR" altLang="en-US"/>
            </a:b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27720" y="390128"/>
            <a:ext cx="3764280" cy="6077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Broadcasting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r>
              <a:rPr lang="ko-KR" altLang="en-US"/>
              <a:t>카카오톡에서 여러 사람에게 메시지를 전달할 때 그룹 채팅</a:t>
            </a:r>
            <a:r>
              <a:rPr lang="en-US" altLang="ko-KR"/>
              <a:t>(</a:t>
            </a:r>
            <a:r>
              <a:rPr lang="ko-KR" altLang="en-US"/>
              <a:t>오픈채팅</a:t>
            </a:r>
            <a:r>
              <a:rPr lang="en-US" altLang="ko-KR"/>
              <a:t>)</a:t>
            </a:r>
            <a:r>
              <a:rPr lang="ko-KR" altLang="en-US"/>
              <a:t>방을 만들어 메시지를 전달하는 것과 비슷</a:t>
            </a:r>
          </a:p>
          <a:p>
            <a:pPr>
              <a:defRPr/>
            </a:pPr>
            <a:r>
              <a:rPr lang="ko-KR" altLang="en-US"/>
              <a:t>안드로이드도 앱 구성 요소에 메시지를 전달할 때 사용</a:t>
            </a:r>
          </a:p>
          <a:p>
            <a:pPr>
              <a:defRPr/>
            </a:pPr>
            <a:r>
              <a:rPr lang="ko-KR" altLang="en-US"/>
              <a:t>다른 사람으로부터 문자를 받았을 때 </a:t>
            </a:r>
            <a:r>
              <a:rPr lang="en-US" altLang="ko-KR"/>
              <a:t>SMS</a:t>
            </a:r>
            <a:r>
              <a:rPr lang="ko-KR" altLang="en-US"/>
              <a:t> 수신 앱에 알려줘야 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 만든 앱에서 브로드캐스팅 메시지를 받고 싶다면 브로드캐스트 수신자를 만들어 앱에 등록하면 됨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 기기 안에서 동작하는 다른 앱 </a:t>
            </a:r>
            <a:r>
              <a:rPr lang="en-US" altLang="ko-KR"/>
              <a:t>A</a:t>
            </a:r>
            <a:r>
              <a:rPr lang="ko-KR" altLang="en-US"/>
              <a:t>로 부터 특정 메시지를 받기 위해 만들 앱에 브로드캐스트 수신자를 등록하면 </a:t>
            </a:r>
            <a:r>
              <a:rPr lang="en-US" altLang="ko-KR"/>
              <a:t>A</a:t>
            </a:r>
            <a:r>
              <a:rPr lang="ko-KR" altLang="en-US"/>
              <a:t>앱의 메시지가 만든 앱으로 전달</a:t>
            </a:r>
          </a:p>
          <a:p>
            <a:pPr>
              <a:defRPr/>
            </a:pPr>
            <a:r>
              <a:rPr lang="ko-KR" altLang="en-US"/>
              <a:t> 새로운 브로드캐스트를 사용하려면 매니패스트에 등록</a:t>
            </a:r>
          </a:p>
          <a:p>
            <a:pPr>
              <a:defRPr/>
            </a:pPr>
            <a:r>
              <a:rPr lang="en-US" altLang="ko-KR"/>
              <a:t> registerReceiver()</a:t>
            </a:r>
            <a:r>
              <a:rPr lang="ko-KR" altLang="en-US"/>
              <a:t> 도 사용 가능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DEBD5-2AB5-BC48-94F6-3ABF6536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잠깐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58904E-BDBC-4F45-B599-F2040D9AD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46" y="280688"/>
            <a:ext cx="8612853" cy="583519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3960CC7-AD37-0442-A38A-90AAB9C4056B}"/>
              </a:ext>
            </a:extLst>
          </p:cNvPr>
          <p:cNvCxnSpPr/>
          <p:nvPr/>
        </p:nvCxnSpPr>
        <p:spPr>
          <a:xfrm flipV="1">
            <a:off x="2133600" y="2332383"/>
            <a:ext cx="1205948" cy="2120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19E89C-855B-4447-9CF5-EFCF368265FE}"/>
              </a:ext>
            </a:extLst>
          </p:cNvPr>
          <p:cNvSpPr/>
          <p:nvPr/>
        </p:nvSpPr>
        <p:spPr>
          <a:xfrm>
            <a:off x="5512904" y="463826"/>
            <a:ext cx="4611757" cy="599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C75CB-EEEA-3346-8E53-C607AB5E2178}"/>
              </a:ext>
            </a:extLst>
          </p:cNvPr>
          <p:cNvSpPr txBox="1"/>
          <p:nvPr/>
        </p:nvSpPr>
        <p:spPr>
          <a:xfrm>
            <a:off x="239601" y="3584515"/>
            <a:ext cx="11059438" cy="21180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기존 설치의 업데이트 채널을 변경하려면 다음을 따르세요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b="1" dirty="0"/>
              <a:t>File &gt; Settings</a:t>
            </a:r>
            <a:r>
              <a:rPr lang="en" altLang="ko-Kore-KR" dirty="0"/>
              <a:t>(Mac</a:t>
            </a:r>
            <a:r>
              <a:rPr lang="ko-KR" altLang="en-US" dirty="0"/>
              <a:t>은 </a:t>
            </a:r>
            <a:r>
              <a:rPr lang="en" altLang="ko-Kore-KR" b="1" dirty="0"/>
              <a:t>Android Studio &gt; Preferences</a:t>
            </a:r>
            <a:r>
              <a:rPr lang="en" altLang="ko-Kore-KR" dirty="0"/>
              <a:t>)</a:t>
            </a:r>
            <a:r>
              <a:rPr lang="ko-KR" altLang="en-US" dirty="0"/>
              <a:t>를 클릭하여 </a:t>
            </a:r>
            <a:r>
              <a:rPr lang="en" altLang="ko-Kore-KR" b="1" dirty="0"/>
              <a:t>Preferences</a:t>
            </a:r>
            <a:r>
              <a:rPr lang="en" altLang="ko-Kore-KR" dirty="0"/>
              <a:t> </a:t>
            </a:r>
            <a:r>
              <a:rPr lang="ko-KR" altLang="en-US" dirty="0"/>
              <a:t>창을 엽니다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왼쪽 패널에서 </a:t>
            </a:r>
            <a:r>
              <a:rPr lang="en" altLang="ko-Kore-KR" b="1" dirty="0"/>
              <a:t>Appearance &amp; Behavior &gt; System Settings &gt; Updates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b="1" dirty="0"/>
              <a:t>Automatically check for updates</a:t>
            </a:r>
            <a:r>
              <a:rPr lang="ko-KR" altLang="en-US" dirty="0"/>
              <a:t>가 선택되었는지 확인한 다음 </a:t>
            </a:r>
            <a:r>
              <a:rPr lang="ko-KR" altLang="en-US" dirty="0" err="1"/>
              <a:t>드롭다운</a:t>
            </a:r>
            <a:r>
              <a:rPr lang="ko-KR" altLang="en-US" dirty="0"/>
              <a:t> 목록에서 채널을 선택합니다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b="1" dirty="0"/>
              <a:t>Apply</a:t>
            </a:r>
            <a:r>
              <a:rPr lang="en" altLang="ko-Kore-KR" dirty="0"/>
              <a:t> </a:t>
            </a:r>
            <a:r>
              <a:rPr lang="ko-KR" altLang="en-US" dirty="0"/>
              <a:t>또는 </a:t>
            </a:r>
            <a:r>
              <a:rPr lang="en" altLang="ko-Kore-KR" b="1" dirty="0"/>
              <a:t>OK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674512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15" y="1461593"/>
            <a:ext cx="7531883" cy="4608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84597" y="1198835"/>
            <a:ext cx="2631632" cy="4870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문자 메시지 수신 알림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Gs20200csmReceiver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org.techtown.receiver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app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폴더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마우스 오른쪽 버튼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[new-other-Broadcast Receiver]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Class Name : SmsReceiver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=&gt;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SmsReceiver.java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파일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AndroidManifest.xml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SmsReceiver.java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build.gradle(Module.app)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에뮬레이터 실행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allow - SMS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발송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결과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875BB2-8A61-1C40-99D4-EFD6BD51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B6E69A-B6BD-AC4B-90C3-DC73303B3E3C}"/>
              </a:ext>
            </a:extLst>
          </p:cNvPr>
          <p:cNvSpPr/>
          <p:nvPr/>
        </p:nvSpPr>
        <p:spPr>
          <a:xfrm>
            <a:off x="6798365" y="490330"/>
            <a:ext cx="1736035" cy="38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4A9AA9-A208-5041-A472-89A28C10FF40}"/>
              </a:ext>
            </a:extLst>
          </p:cNvPr>
          <p:cNvSpPr/>
          <p:nvPr/>
        </p:nvSpPr>
        <p:spPr>
          <a:xfrm>
            <a:off x="3187148" y="1398104"/>
            <a:ext cx="4552122" cy="38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00C7C0-AB53-AD47-93AD-19821B63A5A7}"/>
              </a:ext>
            </a:extLst>
          </p:cNvPr>
          <p:cNvSpPr/>
          <p:nvPr/>
        </p:nvSpPr>
        <p:spPr>
          <a:xfrm>
            <a:off x="3326296" y="3843129"/>
            <a:ext cx="5208104" cy="636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83123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35B6AA-1F3F-5B42-8A03-F8AC2E65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9" y="0"/>
            <a:ext cx="11758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59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C2122A-AB44-0F44-82EB-8A872D04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8" y="0"/>
            <a:ext cx="1181508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A538A-EBD4-274D-93F7-484BEEE1162D}"/>
              </a:ext>
            </a:extLst>
          </p:cNvPr>
          <p:cNvSpPr txBox="1"/>
          <p:nvPr/>
        </p:nvSpPr>
        <p:spPr>
          <a:xfrm>
            <a:off x="569843" y="3564835"/>
            <a:ext cx="275588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</a:rPr>
              <a:t>File -&gt; Project Structure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5253A-2C95-E842-AA50-47E183F6A5E9}"/>
              </a:ext>
            </a:extLst>
          </p:cNvPr>
          <p:cNvSpPr/>
          <p:nvPr/>
        </p:nvSpPr>
        <p:spPr>
          <a:xfrm>
            <a:off x="4320209" y="4625008"/>
            <a:ext cx="5473148" cy="410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86122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Service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카카오 톡은 앱이 실행되어 있지 않거나 화면이 사용자에게 보이지 않는 상태에서도 다른 사람이 보낸 메시지를 받을 수 있음</a:t>
            </a:r>
          </a:p>
          <a:p>
            <a:pPr>
              <a:defRPr/>
            </a:pPr>
            <a:r>
              <a:rPr lang="ko-KR" altLang="en-US"/>
              <a:t>백그라운드에서 실행되는 서비스가 있기 때문</a:t>
            </a:r>
          </a:p>
          <a:p>
            <a:pPr>
              <a:defRPr/>
            </a:pPr>
            <a:r>
              <a:rPr lang="ko-KR" altLang="en-US"/>
              <a:t>서비스란 백그라운드에서 실행되는 앱의 구성 요소</a:t>
            </a:r>
          </a:p>
          <a:p>
            <a:pPr>
              <a:defRPr/>
            </a:pPr>
            <a:r>
              <a:rPr lang="ko-KR" altLang="en-US"/>
              <a:t>시스템에서 관리</a:t>
            </a:r>
          </a:p>
          <a:p>
            <a:pPr>
              <a:defRPr/>
            </a:pPr>
            <a:r>
              <a:rPr lang="ko-KR" altLang="en-US"/>
              <a:t>서비스의 주요 역할 </a:t>
            </a:r>
          </a:p>
          <a:p>
            <a:pPr lvl="1">
              <a:defRPr/>
            </a:pPr>
            <a:r>
              <a:rPr lang="ko-KR" altLang="en-US"/>
              <a:t>단말이 항상 실행되어 있는 상태로 다른 단말과 데이터를 주고받거나 필요한 기능을 </a:t>
            </a:r>
          </a:p>
          <a:p>
            <a:pPr marL="190500" lvl="1" indent="0">
              <a:buNone/>
              <a:defRPr/>
            </a:pPr>
            <a:r>
              <a:rPr lang="ko-KR" altLang="en-US"/>
              <a:t>    백그라운드에서 실행하는 것</a:t>
            </a:r>
          </a:p>
          <a:p>
            <a:pPr lvl="1">
              <a:defRPr/>
            </a:pPr>
            <a:r>
              <a:rPr lang="ko-KR" altLang="en-US"/>
              <a:t>서비스가 비정상적으로 종료되더라도 시스템이 자동으로 재실행</a:t>
            </a:r>
          </a:p>
        </p:txBody>
      </p:sp>
      <p:grpSp>
        <p:nvGrpSpPr>
          <p:cNvPr id="4" name="그룹 10"/>
          <p:cNvGrpSpPr/>
          <p:nvPr/>
        </p:nvGrpSpPr>
        <p:grpSpPr>
          <a:xfrm>
            <a:off x="9586748" y="3188519"/>
            <a:ext cx="2529051" cy="3570836"/>
            <a:chOff x="2080719" y="2807848"/>
            <a:chExt cx="2529051" cy="3570836"/>
          </a:xfrm>
        </p:grpSpPr>
        <p:sp>
          <p:nvSpPr>
            <p:cNvPr id="5" name="직사각형 9"/>
            <p:cNvSpPr/>
            <p:nvPr/>
          </p:nvSpPr>
          <p:spPr>
            <a:xfrm>
              <a:off x="2080719" y="2807848"/>
              <a:ext cx="2529051" cy="357083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294211" y="2977383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액티비티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294211" y="3788569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서비스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294211" y="4593267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브로드캐스트</a:t>
              </a:r>
            </a:p>
            <a:p>
              <a:pPr algn="ctr">
                <a:defRPr/>
              </a:pPr>
              <a:r>
                <a:rPr lang="ko-KR" altLang="en-US" sz="2200"/>
                <a:t> 수신자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294211" y="5365120"/>
              <a:ext cx="2102069" cy="640474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200"/>
                <a:t>내용 제공자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D92C02-418C-4F4A-8CAB-CD65CDFFD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749052-D738-B049-8029-C1ED87C29BF8}"/>
              </a:ext>
            </a:extLst>
          </p:cNvPr>
          <p:cNvSpPr/>
          <p:nvPr/>
        </p:nvSpPr>
        <p:spPr>
          <a:xfrm>
            <a:off x="9051235" y="543339"/>
            <a:ext cx="2451652" cy="291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6FD0C-52FD-694D-9197-BA610580BDED}"/>
              </a:ext>
            </a:extLst>
          </p:cNvPr>
          <p:cNvSpPr txBox="1"/>
          <p:nvPr/>
        </p:nvSpPr>
        <p:spPr>
          <a:xfrm>
            <a:off x="5380383" y="516834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다른</a:t>
            </a:r>
            <a:r>
              <a:rPr kumimoji="1" lang="ko-KR" altLang="en-US" dirty="0">
                <a:solidFill>
                  <a:srgbClr val="FF0000"/>
                </a:solidFill>
              </a:rPr>
              <a:t> 변경 없음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6464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0B1E3B-4DF0-D942-AF77-193DF6DC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5C95ED-A5A6-0F4D-995E-02553DB3CA81}"/>
              </a:ext>
            </a:extLst>
          </p:cNvPr>
          <p:cNvSpPr txBox="1"/>
          <p:nvPr/>
        </p:nvSpPr>
        <p:spPr>
          <a:xfrm>
            <a:off x="7513983" y="477079"/>
            <a:ext cx="1590260" cy="4240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3D457-A8E4-9649-8C6F-0A22EC42DF1E}"/>
              </a:ext>
            </a:extLst>
          </p:cNvPr>
          <p:cNvSpPr txBox="1"/>
          <p:nvPr/>
        </p:nvSpPr>
        <p:spPr>
          <a:xfrm>
            <a:off x="8256104" y="1643270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dependencies {…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이전까지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변경 없음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5626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800D25-5A5A-D44E-822F-FA48F3DC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5C58A3-AA32-544B-823C-EFD07549F9DA}"/>
              </a:ext>
            </a:extLst>
          </p:cNvPr>
          <p:cNvSpPr txBox="1"/>
          <p:nvPr/>
        </p:nvSpPr>
        <p:spPr>
          <a:xfrm>
            <a:off x="8759687" y="2505670"/>
            <a:ext cx="3044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bulid.gradle</a:t>
            </a:r>
            <a:endParaRPr kumimoji="1" lang="en-US" altLang="ko-Kore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이전 화면 이어서 아래 부분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9E1FE19-D7D6-E140-B2A4-E721B44DCED9}"/>
              </a:ext>
            </a:extLst>
          </p:cNvPr>
          <p:cNvCxnSpPr>
            <a:cxnSpLocks/>
          </p:cNvCxnSpPr>
          <p:nvPr/>
        </p:nvCxnSpPr>
        <p:spPr>
          <a:xfrm flipH="1" flipV="1">
            <a:off x="8176593" y="5261114"/>
            <a:ext cx="583094" cy="15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3947AA-38AD-5B41-A6ED-E52BAEF75EC2}"/>
              </a:ext>
            </a:extLst>
          </p:cNvPr>
          <p:cNvSpPr txBox="1"/>
          <p:nvPr/>
        </p:nvSpPr>
        <p:spPr>
          <a:xfrm>
            <a:off x="8759687" y="526111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EC4BD-135E-3F41-8BE1-1053FBFCD401}"/>
              </a:ext>
            </a:extLst>
          </p:cNvPr>
          <p:cNvSpPr txBox="1"/>
          <p:nvPr/>
        </p:nvSpPr>
        <p:spPr>
          <a:xfrm>
            <a:off x="7513983" y="477079"/>
            <a:ext cx="1590260" cy="4240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48986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E3450C-8365-9F4C-BB38-8B8D486A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E9511-1F33-2B4D-986E-186EBE78CC29}"/>
              </a:ext>
            </a:extLst>
          </p:cNvPr>
          <p:cNvSpPr txBox="1"/>
          <p:nvPr/>
        </p:nvSpPr>
        <p:spPr>
          <a:xfrm>
            <a:off x="4055165" y="477079"/>
            <a:ext cx="1590260" cy="4240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5322910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A0F28F-5E07-FB41-9A94-83606664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" y="0"/>
            <a:ext cx="118411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83B76-90EC-DB45-944F-E5F7F88646AF}"/>
              </a:ext>
            </a:extLst>
          </p:cNvPr>
          <p:cNvSpPr txBox="1"/>
          <p:nvPr/>
        </p:nvSpPr>
        <p:spPr>
          <a:xfrm>
            <a:off x="4055165" y="477079"/>
            <a:ext cx="1590260" cy="4240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DB09E-6142-E840-BE29-461AFD55D018}"/>
              </a:ext>
            </a:extLst>
          </p:cNvPr>
          <p:cNvSpPr txBox="1"/>
          <p:nvPr/>
        </p:nvSpPr>
        <p:spPr>
          <a:xfrm>
            <a:off x="8640417" y="121920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이전 화면 이어서</a:t>
            </a:r>
            <a:r>
              <a:rPr kumimoji="1" lang="en-US" altLang="ko-KR" dirty="0">
                <a:solidFill>
                  <a:srgbClr val="FF0000"/>
                </a:solidFill>
              </a:rPr>
              <a:t>..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3220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0678" y="2366929"/>
            <a:ext cx="6700906" cy="40997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744685" y="5112297"/>
            <a:ext cx="328448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138823" y="3798504"/>
            <a:ext cx="328448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6"/>
          <p:cNvSpPr txBox="1"/>
          <p:nvPr/>
        </p:nvSpPr>
        <p:spPr>
          <a:xfrm>
            <a:off x="407931" y="3979150"/>
            <a:ext cx="4149802" cy="64113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Logcat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onReceive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메서드 호출 로그도 찾아보세요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500" y="645612"/>
            <a:ext cx="11302999" cy="939784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실행 과정 녹화 </a:t>
            </a:r>
            <a:br>
              <a:rPr lang="ko-KR" altLang="en-US"/>
            </a:br>
            <a:r>
              <a:rPr lang="ko-KR" altLang="en-US"/>
              <a:t>          </a:t>
            </a:r>
            <a:r>
              <a:rPr lang="ko-KR" altLang="en-US">
                <a:solidFill>
                  <a:srgbClr val="1E7452"/>
                </a:solidFill>
              </a:rPr>
              <a:t>파일저장은 </a:t>
            </a:r>
            <a:r>
              <a:rPr lang="en-US" altLang="ko-KR">
                <a:solidFill>
                  <a:srgbClr val="1E7452"/>
                </a:solidFill>
              </a:rPr>
              <a:t>20XXX</a:t>
            </a:r>
            <a:r>
              <a:rPr lang="ko-KR" altLang="en-US">
                <a:solidFill>
                  <a:srgbClr val="1E7452"/>
                </a:solidFill>
              </a:rPr>
              <a:t>아무개실습</a:t>
            </a:r>
            <a:r>
              <a:rPr lang="en-US" altLang="ko-KR">
                <a:solidFill>
                  <a:srgbClr val="1E7452"/>
                </a:solidFill>
              </a:rPr>
              <a:t>12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4500" y="3178371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800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지난주 과제 </a:t>
            </a:r>
            <a:r>
              <a:rPr kumimoji="0" lang="en-US" altLang="ko-KR" sz="3800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10</a:t>
            </a:r>
            <a:r>
              <a:rPr kumimoji="0" lang="ko-KR" altLang="en-US" sz="3800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에 메시지 수신 알림 기능 추가하여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800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 실행 화면 녹화</a:t>
            </a:r>
          </a:p>
          <a:p>
            <a:pPr>
              <a:defRPr/>
            </a:pPr>
            <a:r>
              <a:rPr lang="ko-KR" altLang="en-US" sz="3800">
                <a:solidFill>
                  <a:srgbClr val="1E7452"/>
                </a:solidFill>
              </a:rPr>
              <a:t>파일저장은 </a:t>
            </a:r>
            <a:r>
              <a:rPr lang="en-US" altLang="ko-KR" sz="3800">
                <a:solidFill>
                  <a:srgbClr val="1E7452"/>
                </a:solidFill>
              </a:rPr>
              <a:t>20XXX</a:t>
            </a:r>
            <a:r>
              <a:rPr lang="ko-KR" altLang="en-US" sz="3800">
                <a:solidFill>
                  <a:srgbClr val="1E7452"/>
                </a:solidFill>
              </a:rPr>
              <a:t>아무개실습</a:t>
            </a:r>
            <a:r>
              <a:rPr lang="en-US" altLang="ko-KR" sz="3800">
                <a:solidFill>
                  <a:srgbClr val="1E7452"/>
                </a:solidFill>
              </a:rPr>
              <a:t>13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800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1454155"/>
            <a:ext cx="11531599" cy="2689225"/>
          </a:xfrm>
        </p:spPr>
        <p:txBody>
          <a:bodyPr/>
          <a:lstStyle/>
          <a:p>
            <a:pPr>
              <a:defRPr/>
            </a:pPr>
            <a:r>
              <a:rPr lang="en-US" altLang="ko-KR"/>
              <a:t>Thread</a:t>
            </a:r>
            <a:br>
              <a:rPr lang="ko-KR" altLang="en-US"/>
            </a:br>
            <a:r>
              <a:rPr lang="en-US" altLang="ko-KR"/>
              <a:t>Handler</a:t>
            </a:r>
            <a:br>
              <a:rPr lang="en-US" altLang="ko-KR"/>
            </a:br>
            <a:r>
              <a:rPr lang="en-US" altLang="ko-KR"/>
              <a:t>Thread</a:t>
            </a:r>
            <a:r>
              <a:rPr lang="ko-KR" altLang="en-US"/>
              <a:t>와 </a:t>
            </a:r>
            <a:r>
              <a:rPr lang="en-US" altLang="ko-KR"/>
              <a:t>Handler</a:t>
            </a:r>
            <a:r>
              <a:rPr lang="ko-KR" altLang="en-US"/>
              <a:t> 활용 과제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Thread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Process</a:t>
            </a:r>
            <a:r>
              <a:rPr lang="ko-KR" altLang="en-US"/>
              <a:t> </a:t>
            </a:r>
            <a:r>
              <a:rPr lang="en-US" altLang="ko-KR"/>
              <a:t>vs Thread</a:t>
            </a:r>
          </a:p>
          <a:p>
            <a:pPr lvl="1">
              <a:defRPr/>
            </a:pPr>
            <a:r>
              <a:rPr lang="en-US" altLang="ko-KR"/>
              <a:t>Process:</a:t>
            </a:r>
            <a:r>
              <a:rPr lang="ko-KR" altLang="en-US"/>
              <a:t> 실행 단위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OS</a:t>
            </a:r>
            <a:r>
              <a:rPr lang="ko-KR" altLang="en-US"/>
              <a:t>가 자원을 할당하는 단위</a:t>
            </a:r>
          </a:p>
          <a:p>
            <a:pPr lvl="1">
              <a:defRPr/>
            </a:pPr>
            <a:r>
              <a:rPr lang="en-US" altLang="ko-KR"/>
              <a:t>Thread: Process</a:t>
            </a:r>
            <a:r>
              <a:rPr lang="ko-KR" altLang="en-US"/>
              <a:t> 내에서 실행되는 흐름의 단위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JAVA</a:t>
            </a:r>
            <a:r>
              <a:rPr lang="ko-KR" altLang="en-US"/>
              <a:t>에서 의 </a:t>
            </a:r>
            <a:r>
              <a:rPr lang="en-US" altLang="ko-KR"/>
              <a:t>Thread</a:t>
            </a:r>
          </a:p>
          <a:p>
            <a:pPr lvl="1">
              <a:defRPr/>
            </a:pPr>
            <a:r>
              <a:rPr lang="ko-KR" altLang="en-US"/>
              <a:t>앱은 최소</a:t>
            </a:r>
            <a:r>
              <a:rPr lang="en-US" altLang="ko-KR"/>
              <a:t>1</a:t>
            </a:r>
            <a:r>
              <a:rPr lang="ko-KR" altLang="en-US"/>
              <a:t>개의 </a:t>
            </a:r>
            <a:r>
              <a:rPr lang="en-US" altLang="ko-KR"/>
              <a:t>Thread(Main Thread)</a:t>
            </a:r>
            <a:r>
              <a:rPr lang="ko-KR" altLang="en-US"/>
              <a:t>는 가지고 있음</a:t>
            </a:r>
            <a:r>
              <a:rPr lang="en-US" altLang="ko-KR"/>
              <a:t>.</a:t>
            </a:r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Android</a:t>
            </a:r>
            <a:r>
              <a:rPr lang="ko-KR" altLang="en-US"/>
              <a:t> 의 </a:t>
            </a:r>
            <a:r>
              <a:rPr lang="en-US" altLang="ko-KR"/>
              <a:t>Thread</a:t>
            </a:r>
            <a:r>
              <a:rPr lang="ko-KR" altLang="en-US"/>
              <a:t>는 표준 자바 </a:t>
            </a:r>
            <a:r>
              <a:rPr lang="en-US" altLang="ko-KR"/>
              <a:t>Thread</a:t>
            </a:r>
            <a:r>
              <a:rPr lang="ko-KR" altLang="en-US"/>
              <a:t>와 동일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Thread</a:t>
            </a:r>
            <a:r>
              <a:rPr lang="ko-KR" altLang="en-US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Thread</a:t>
            </a:r>
            <a:r>
              <a:rPr lang="ko-KR" altLang="en-US"/>
              <a:t> 시작방법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Thread</a:t>
            </a:r>
            <a:r>
              <a:rPr lang="ko-KR" altLang="en-US"/>
              <a:t> 클래스 상속한한 클래스 정의해서 보통 사용함</a:t>
            </a:r>
            <a:r>
              <a:rPr lang="en-US" altLang="ko-KR"/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Class </a:t>
            </a:r>
            <a:r>
              <a:rPr kumimoji="0" lang="en-US" altLang="ko-KR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BackgroudThread extends Thread{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	publid void run(){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		...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	}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}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/>
        </p:nvSpPr>
        <p:spPr>
          <a:xfrm>
            <a:off x="444500" y="1760142"/>
            <a:ext cx="11747500" cy="1527746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800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BackgroudThread thread = new BackgroudThread ();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800" b="0" i="0" u="none" strike="noStrike" kern="1200" cap="none" spc="0" normalizeH="0" baseline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thread.start();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Service - </a:t>
            </a:r>
            <a:r>
              <a:rPr lang="ko-KR" altLang="en-US"/>
              <a:t>언제 </a:t>
            </a:r>
            <a:r>
              <a:rPr lang="en-US" altLang="ko-KR"/>
              <a:t>Service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사용하면 좋을까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네트워크 트랜잭션 처리</a:t>
            </a:r>
          </a:p>
          <a:p>
            <a:pPr>
              <a:defRPr/>
            </a:pPr>
            <a:r>
              <a:rPr lang="ko-KR" altLang="en-US"/>
              <a:t>음악재생</a:t>
            </a:r>
          </a:p>
          <a:p>
            <a:pPr>
              <a:defRPr/>
            </a:pPr>
            <a:r>
              <a:rPr lang="ko-KR" altLang="en-US"/>
              <a:t>파일 </a:t>
            </a:r>
            <a:r>
              <a:rPr lang="en-US" altLang="ko-KR"/>
              <a:t>I/O</a:t>
            </a:r>
            <a:r>
              <a:rPr lang="ko-KR" altLang="en-US"/>
              <a:t> 수행</a:t>
            </a:r>
          </a:p>
          <a:p>
            <a:pPr>
              <a:defRPr/>
            </a:pPr>
            <a:r>
              <a:rPr lang="ko-KR" altLang="en-US"/>
              <a:t>콘텐츠 제공자</a:t>
            </a:r>
            <a:r>
              <a:rPr lang="en-US" altLang="ko-KR"/>
              <a:t>(database)</a:t>
            </a:r>
            <a:r>
              <a:rPr lang="ko-KR" altLang="en-US"/>
              <a:t> 와 상호 작용</a:t>
            </a:r>
          </a:p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스레드 사용하기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Gs20200hgdThread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org.techtown.thread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714" y="0"/>
            <a:ext cx="11162571" cy="6858000"/>
          </a:xfrm>
          <a:prstGeom prst="rect">
            <a:avLst/>
          </a:prstGeom>
        </p:spPr>
      </p:pic>
      <p:sp>
        <p:nvSpPr>
          <p:cNvPr id="5" name="TextBox 26"/>
          <p:cNvSpPr txBox="1"/>
          <p:nvPr/>
        </p:nvSpPr>
        <p:spPr>
          <a:xfrm>
            <a:off x="431799" y="4697273"/>
            <a:ext cx="3260805" cy="35859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button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과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textView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추가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951511" y="3248353"/>
            <a:ext cx="1725775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0"/>
            <a:ext cx="7890776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51411" y="5140659"/>
            <a:ext cx="5446874" cy="5771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6"/>
          <p:cNvSpPr txBox="1"/>
          <p:nvPr/>
        </p:nvSpPr>
        <p:spPr>
          <a:xfrm>
            <a:off x="8486695" y="5249233"/>
            <a:ext cx="1622506" cy="36004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스레드 시작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292975" cy="5393667"/>
          </a:xfrm>
          <a:prstGeom prst="rect">
            <a:avLst/>
          </a:prstGeom>
        </p:spPr>
      </p:pic>
      <p:sp>
        <p:nvSpPr>
          <p:cNvPr id="6" name="TextBox 26"/>
          <p:cNvSpPr txBox="1"/>
          <p:nvPr/>
        </p:nvSpPr>
        <p:spPr>
          <a:xfrm>
            <a:off x="5943600" y="593694"/>
            <a:ext cx="2321003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스레드 동작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4074022"/>
          </a:xfrm>
          <a:prstGeom prst="rect">
            <a:avLst/>
          </a:prstGeom>
        </p:spPr>
      </p:pic>
      <p:sp>
        <p:nvSpPr>
          <p:cNvPr id="5" name="TextBox 26"/>
          <p:cNvSpPr txBox="1"/>
          <p:nvPr/>
        </p:nvSpPr>
        <p:spPr>
          <a:xfrm>
            <a:off x="1501693" y="4534716"/>
            <a:ext cx="10054595" cy="173432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앱을 실행하면 앱이 정상적으로 실행되지 않고 비정상 종료됨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(crash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발생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왜 일까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?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Only the original thread that created a view hierarchy can touch its views.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BackgrountThread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UI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객체를 직접 접근할 수 없음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=&gt;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해결방법은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?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바로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Handler 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또는 핸들러 객체를 만들지 않고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UI thread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이용할수도 있다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-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과제참고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233113" y="517853"/>
            <a:ext cx="6323174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10914" y="3712729"/>
            <a:ext cx="2297276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9"/>
          <p:cNvCxnSpPr>
            <a:stCxn id="9" idx="2"/>
          </p:cNvCxnSpPr>
          <p:nvPr/>
        </p:nvCxnSpPr>
        <p:spPr>
          <a:xfrm rot="10800000" flipV="1">
            <a:off x="7295749" y="2490976"/>
            <a:ext cx="1605822" cy="122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/>
          <p:cNvSpPr txBox="1"/>
          <p:nvPr/>
        </p:nvSpPr>
        <p:spPr>
          <a:xfrm>
            <a:off x="6096000" y="1583046"/>
            <a:ext cx="5611142" cy="90793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Logcat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의 콜스택에서 푸른색으로 활성화된 부분을 보면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내가 작성한 코드의 몇번째 줄에서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Fatal exception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이 발생했는지 알수 있음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Handler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안드로이드에서 </a:t>
            </a:r>
            <a:r>
              <a:rPr lang="en-US" altLang="ko-KR"/>
              <a:t>Main Thread</a:t>
            </a:r>
            <a:r>
              <a:rPr lang="ko-KR" altLang="en-US"/>
              <a:t>는 </a:t>
            </a:r>
            <a:r>
              <a:rPr lang="en-US" altLang="ko-KR"/>
              <a:t>UI</a:t>
            </a:r>
            <a:r>
              <a:rPr lang="ko-KR" altLang="en-US"/>
              <a:t>작업을 담당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marL="0" indent="0">
              <a:buNone/>
              <a:defRPr/>
            </a:pPr>
            <a:r>
              <a:rPr lang="ko-KR" altLang="en-US"/>
              <a:t>   만일</a:t>
            </a:r>
            <a:r>
              <a:rPr lang="en-US" altLang="ko-KR"/>
              <a:t>,</a:t>
            </a:r>
            <a:r>
              <a:rPr lang="ko-KR" altLang="en-US"/>
              <a:t> 음원구매 앱이 만들었다고 가정하자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marL="0" indent="0">
              <a:buNone/>
              <a:defRPr/>
            </a:pPr>
            <a:r>
              <a:rPr lang="ko-KR" altLang="en-US"/>
              <a:t>   미리듣기 </a:t>
            </a:r>
            <a:r>
              <a:rPr lang="en-US" altLang="ko-KR"/>
              <a:t>=&gt;</a:t>
            </a:r>
            <a:r>
              <a:rPr lang="ko-KR" altLang="en-US"/>
              <a:t> </a:t>
            </a:r>
            <a:r>
              <a:rPr lang="en-US" altLang="ko-KR"/>
              <a:t>thread</a:t>
            </a:r>
            <a:r>
              <a:rPr lang="ko-KR" altLang="en-US"/>
              <a:t>를 생성하여 기능을 구현</a:t>
            </a:r>
            <a:r>
              <a:rPr lang="en-US" altLang="ko-KR"/>
              <a:t>. (</a:t>
            </a:r>
            <a:r>
              <a:rPr lang="ko-KR" altLang="en-US"/>
              <a:t>멀티 스레드</a:t>
            </a:r>
            <a:r>
              <a:rPr lang="en-US" altLang="ko-KR"/>
              <a:t>)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임의의 </a:t>
            </a:r>
            <a:r>
              <a:rPr lang="en-US" altLang="ko-KR"/>
              <a:t>thread</a:t>
            </a:r>
            <a:r>
              <a:rPr lang="ko-KR" altLang="en-US"/>
              <a:t>에서 다른 </a:t>
            </a:r>
            <a:r>
              <a:rPr lang="en-US" altLang="ko-KR"/>
              <a:t>Thread</a:t>
            </a:r>
            <a:r>
              <a:rPr lang="ko-KR" altLang="en-US"/>
              <a:t>의 </a:t>
            </a:r>
            <a:r>
              <a:rPr lang="en-US" altLang="ko-KR"/>
              <a:t>UI(</a:t>
            </a:r>
            <a:r>
              <a:rPr lang="ko-KR" altLang="en-US"/>
              <a:t>뷰</a:t>
            </a:r>
            <a:r>
              <a:rPr lang="en-US" altLang="ko-KR"/>
              <a:t>)</a:t>
            </a:r>
            <a:r>
              <a:rPr lang="ko-KR" altLang="en-US"/>
              <a:t>를 직접 건드릴수 없음</a:t>
            </a:r>
          </a:p>
          <a:p>
            <a:pPr marL="0" indent="0">
              <a:buNone/>
              <a:defRPr/>
            </a:pPr>
            <a:r>
              <a:rPr lang="ko-KR" altLang="en-US"/>
              <a:t>  </a:t>
            </a:r>
            <a:r>
              <a:rPr lang="en-US" altLang="ko-KR"/>
              <a:t>:Main Thread</a:t>
            </a:r>
            <a:r>
              <a:rPr lang="ko-KR" altLang="en-US"/>
              <a:t>와 새로생성한 </a:t>
            </a:r>
            <a:r>
              <a:rPr lang="en-US" altLang="ko-KR"/>
              <a:t>thread</a:t>
            </a:r>
            <a:r>
              <a:rPr lang="ko-KR" altLang="en-US"/>
              <a:t>가 동시에 </a:t>
            </a:r>
            <a:r>
              <a:rPr lang="en-US" altLang="ko-KR"/>
              <a:t>UI</a:t>
            </a:r>
            <a:r>
              <a:rPr lang="ko-KR" altLang="en-US"/>
              <a:t>를 업데이트 하려면 문제 발생</a:t>
            </a:r>
            <a:r>
              <a:rPr lang="en-US" altLang="ko-KR"/>
              <a:t>.</a:t>
            </a:r>
            <a:br>
              <a:rPr lang="ko-KR" altLang="en-US"/>
            </a:br>
            <a:r>
              <a:rPr lang="ko-KR" altLang="en-US"/>
              <a:t>  </a:t>
            </a:r>
            <a:r>
              <a:rPr lang="en-US" altLang="ko-KR"/>
              <a:t>=&gt;</a:t>
            </a:r>
            <a:r>
              <a:rPr lang="ko-KR" altLang="en-US"/>
              <a:t> </a:t>
            </a:r>
            <a:r>
              <a:rPr lang="en-US" altLang="ko-KR">
                <a:solidFill>
                  <a:srgbClr val="FF0000"/>
                </a:solidFill>
              </a:rPr>
              <a:t>Handler</a:t>
            </a:r>
            <a:r>
              <a:rPr lang="ko-KR" altLang="en-US">
                <a:solidFill>
                  <a:srgbClr val="FF0000"/>
                </a:solidFill>
              </a:rPr>
              <a:t> 를 사용</a:t>
            </a:r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Handler: </a:t>
            </a:r>
            <a:r>
              <a:rPr lang="ko-KR" altLang="en-US"/>
              <a:t>서로 다른 </a:t>
            </a:r>
            <a:r>
              <a:rPr lang="en-US" altLang="ko-KR"/>
              <a:t>Thread</a:t>
            </a:r>
            <a:r>
              <a:rPr lang="ko-KR" altLang="en-US"/>
              <a:t>간의 참조를 위해 만들어짐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/>
              <a:t>Thread</a:t>
            </a:r>
            <a:r>
              <a:rPr lang="ko-KR" altLang="en-US"/>
              <a:t>간의 메시지나 러너블을 통해 통신할 수 있음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질문</a:t>
            </a:r>
            <a:r>
              <a:rPr lang="en-US" altLang="ko-KR"/>
              <a:t>:</a:t>
            </a:r>
            <a:r>
              <a:rPr lang="ko-KR" altLang="en-US"/>
              <a:t> 어떤 경우에 </a:t>
            </a:r>
            <a:r>
              <a:rPr lang="en-US" altLang="ko-KR"/>
              <a:t>Thread</a:t>
            </a:r>
            <a:r>
              <a:rPr lang="ko-KR" altLang="en-US"/>
              <a:t>를 새로 생성하고 어떤 경우에 </a:t>
            </a:r>
            <a:r>
              <a:rPr lang="en-US" altLang="ko-KR"/>
              <a:t>Service</a:t>
            </a:r>
            <a:r>
              <a:rPr lang="ko-KR" altLang="en-US"/>
              <a:t>앱을 만들어야 할까</a:t>
            </a:r>
            <a:r>
              <a:rPr lang="en-US" altLang="ko-KR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Handler</a:t>
            </a:r>
            <a:r>
              <a:rPr lang="ko-KR" altLang="en-US"/>
              <a:t> 를 이용한 통신 방법 </a:t>
            </a:r>
            <a:r>
              <a:rPr lang="en-US" altLang="ko-KR"/>
              <a:t>2</a:t>
            </a:r>
            <a:r>
              <a:rPr lang="ko-KR" altLang="en-US"/>
              <a:t>가지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메시지 전송</a:t>
            </a:r>
          </a:p>
          <a:p>
            <a:pPr lvl="1">
              <a:defRPr/>
            </a:pPr>
            <a:r>
              <a:rPr lang="ko-KR" altLang="en-US"/>
              <a:t>핸들러 메시지 수신</a:t>
            </a:r>
          </a:p>
          <a:p>
            <a:pPr lvl="2">
              <a:defRPr/>
            </a:pPr>
            <a:r>
              <a:rPr lang="en-US" altLang="ko-KR"/>
              <a:t>public void handleMessage(Message msg)</a:t>
            </a:r>
          </a:p>
          <a:p>
            <a:pPr lvl="1">
              <a:defRPr/>
            </a:pPr>
            <a:r>
              <a:rPr lang="ko-KR" altLang="en-US"/>
              <a:t>핸들러 메시지 발신</a:t>
            </a:r>
          </a:p>
          <a:p>
            <a:pPr lvl="2">
              <a:defRPr/>
            </a:pPr>
            <a:r>
              <a:rPr lang="en-US" altLang="ko-KR"/>
              <a:t>Handler.sendMessage(Message msg)</a:t>
            </a:r>
          </a:p>
          <a:p>
            <a:pPr lvl="0">
              <a:defRPr/>
            </a:pPr>
            <a:r>
              <a:rPr lang="en-US" altLang="ko-KR"/>
              <a:t>Runnalbe</a:t>
            </a:r>
            <a:r>
              <a:rPr lang="ko-KR" altLang="en-US"/>
              <a:t> 객체 사용</a:t>
            </a:r>
          </a:p>
          <a:p>
            <a:pPr lvl="1">
              <a:defRPr/>
            </a:pPr>
            <a:r>
              <a:rPr lang="ko-KR" altLang="en-US"/>
              <a:t>생성한 </a:t>
            </a:r>
            <a:r>
              <a:rPr lang="en-US" altLang="ko-KR"/>
              <a:t>Runnuable</a:t>
            </a:r>
            <a:r>
              <a:rPr lang="ko-KR" altLang="en-US"/>
              <a:t> 객체를 핸들러의 </a:t>
            </a:r>
            <a:r>
              <a:rPr lang="en-US" altLang="ko-KR"/>
              <a:t>Post</a:t>
            </a:r>
            <a:r>
              <a:rPr lang="ko-KR" altLang="en-US"/>
              <a:t> 메서드로 전달 </a:t>
            </a:r>
            <a:r>
              <a:rPr lang="en-US" altLang="ko-KR"/>
              <a:t>:</a:t>
            </a:r>
            <a:r>
              <a:rPr lang="ko-KR" altLang="en-US"/>
              <a:t> 해당객체의 </a:t>
            </a:r>
            <a:r>
              <a:rPr lang="en-US" altLang="ko-KR"/>
              <a:t>run </a:t>
            </a:r>
            <a:r>
              <a:rPr lang="ko-KR" altLang="en-US"/>
              <a:t>메서드 실행</a:t>
            </a:r>
            <a:r>
              <a:rPr lang="en-US" altLang="ko-KR"/>
              <a:t>.</a:t>
            </a:r>
          </a:p>
          <a:p>
            <a:pPr marL="190500" lvl="1" indent="0">
              <a:buNone/>
              <a:defRPr/>
            </a:pPr>
            <a:r>
              <a:rPr lang="en-US" altLang="ko-KR"/>
              <a:t>=&gt;</a:t>
            </a:r>
            <a:r>
              <a:rPr lang="ko-KR" altLang="en-US"/>
              <a:t> 받는 쪽에서는 핸들러만 정의하면 수행할 수 있음</a:t>
            </a:r>
            <a:r>
              <a:rPr lang="en-US" altLang="ko-KR"/>
              <a:t>.</a:t>
            </a:r>
          </a:p>
          <a:p>
            <a:pPr marL="190500" lvl="1" indent="0">
              <a:buNone/>
              <a:defRPr/>
            </a:pPr>
            <a:endParaRPr lang="en-US" altLang="ko-KR"/>
          </a:p>
          <a:p>
            <a:pPr marL="190500" lvl="1" indent="0">
              <a:buNone/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핸들러를 이용하여 </a:t>
            </a:r>
            <a:r>
              <a:rPr lang="en-US" altLang="ko-KR"/>
              <a:t>UI</a:t>
            </a:r>
            <a:r>
              <a:rPr lang="ko-KR" altLang="en-US"/>
              <a:t> 업데이트 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Gs20200hgdHandler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org.techtown.handler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979" y="0"/>
            <a:ext cx="10704042" cy="6858000"/>
          </a:xfrm>
          <a:prstGeom prst="rect">
            <a:avLst/>
          </a:prstGeom>
        </p:spPr>
      </p:pic>
      <p:sp>
        <p:nvSpPr>
          <p:cNvPr id="2" name="TextBox 26"/>
          <p:cNvSpPr txBox="1"/>
          <p:nvPr/>
        </p:nvSpPr>
        <p:spPr>
          <a:xfrm>
            <a:off x="6705600" y="415893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Thread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프로젝트의 레이아웃과 동일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494" y="0"/>
            <a:ext cx="6566011" cy="6858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486615" y="2905454"/>
            <a:ext cx="2932274" cy="3612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26"/>
          <p:cNvSpPr txBox="1"/>
          <p:nvPr/>
        </p:nvSpPr>
        <p:spPr>
          <a:xfrm>
            <a:off x="5245100" y="2900321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핸들러 객체 생성하기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services</a:t>
            </a:r>
            <a:r>
              <a:rPr lang="ko-KR" altLang="en-US"/>
              <a:t> 실행 원리</a:t>
            </a:r>
            <a:r>
              <a:rPr lang="en-US" altLang="ko-KR"/>
              <a:t> : started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메인 액티비티에서 </a:t>
            </a:r>
            <a:r>
              <a:rPr lang="en-US" altLang="ko-KR"/>
              <a:t>startService()</a:t>
            </a:r>
            <a:r>
              <a:rPr lang="ko-KR" altLang="en-US"/>
              <a:t>를 호출하면 실행됨</a:t>
            </a:r>
            <a:endParaRPr lang="en-US" altLang="ko-KR"/>
          </a:p>
          <a:p>
            <a:pPr>
              <a:defRPr/>
            </a:pPr>
            <a:r>
              <a:rPr lang="ko-KR" altLang="en-US"/>
              <a:t>스스로 멈출때까지 독립적으로 실행 가능</a:t>
            </a:r>
          </a:p>
          <a:p>
            <a:pPr>
              <a:defRPr/>
            </a:pPr>
            <a:r>
              <a:rPr lang="en-US" altLang="ko-KR"/>
              <a:t>UI</a:t>
            </a:r>
            <a:r>
              <a:rPr lang="ko-KR" altLang="en-US"/>
              <a:t>를 업데이트할 때는 쓰이지 않음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서비스 생명주기</a:t>
            </a:r>
          </a:p>
          <a:p>
            <a:pPr lvl="1">
              <a:defRPr/>
            </a:pPr>
            <a:r>
              <a:rPr lang="ko-KR" altLang="en-US"/>
              <a:t>서비스 요청이 시작되면 </a:t>
            </a:r>
            <a:r>
              <a:rPr lang="en-US" altLang="ko-KR"/>
              <a:t>OnCreate(), onStartCommand()</a:t>
            </a:r>
            <a:r>
              <a:rPr lang="ko-KR" altLang="en-US"/>
              <a:t> 동작함</a:t>
            </a:r>
          </a:p>
          <a:p>
            <a:pPr lvl="1">
              <a:defRPr/>
            </a:pPr>
            <a:r>
              <a:rPr lang="ko-KR" altLang="en-US"/>
              <a:t>서비스 중지 요청을 받으면 </a:t>
            </a:r>
            <a:r>
              <a:rPr lang="en-US" altLang="ko-KR"/>
              <a:t>OnDestrou()</a:t>
            </a:r>
            <a:r>
              <a:rPr lang="ko-KR" altLang="en-US"/>
              <a:t>가 동작해서 서비스가 종료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78914" y="0"/>
            <a:ext cx="326538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953374" cy="67246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375616" y="3781754"/>
            <a:ext cx="5319875" cy="1542392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6"/>
          <p:cNvSpPr txBox="1"/>
          <p:nvPr/>
        </p:nvSpPr>
        <p:spPr>
          <a:xfrm>
            <a:off x="8042196" y="3781754"/>
            <a:ext cx="3349701" cy="6359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Runnable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객체를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post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메서드로 전달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6680200" y="0"/>
            <a:ext cx="4149802" cy="3664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MainActivity.java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이어서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5205" y="0"/>
            <a:ext cx="3325592" cy="6858000"/>
          </a:xfrm>
          <a:prstGeom prst="rect">
            <a:avLst/>
          </a:prstGeom>
        </p:spPr>
      </p:pic>
      <p:sp>
        <p:nvSpPr>
          <p:cNvPr id="3" name="TextBox 26"/>
          <p:cNvSpPr txBox="1"/>
          <p:nvPr/>
        </p:nvSpPr>
        <p:spPr>
          <a:xfrm>
            <a:off x="6096000" y="1305253"/>
            <a:ext cx="3349701" cy="63594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value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값이 업데이트 되는 것을 볼수 있음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쓰레드로 애니메이션 만들기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Gs20200hgdAnimation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org.techtown.animation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face1.png~face5.png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를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/app/src/main/res/drawable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폴더에 복사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activity_main.xml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353" y="0"/>
            <a:ext cx="11399108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90398" y="4255704"/>
            <a:ext cx="14808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956223" y="3429000"/>
            <a:ext cx="14808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918981" cy="6031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36660" y="954426"/>
            <a:ext cx="6255340" cy="590357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78546" y="954426"/>
            <a:ext cx="2950763" cy="257081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627048" y="2896597"/>
            <a:ext cx="4209003" cy="1362452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6"/>
          <p:cNvSpPr txBox="1"/>
          <p:nvPr/>
        </p:nvSpPr>
        <p:spPr>
          <a:xfrm>
            <a:off x="8801252" y="5103674"/>
            <a:ext cx="3260805" cy="90469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화면에 이미지를 보여주기 위해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Runnable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객체를 핸들러의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post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method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 전달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30484" y="4975133"/>
            <a:ext cx="3244745" cy="39819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26"/>
          <p:cNvSpPr txBox="1"/>
          <p:nvPr/>
        </p:nvSpPr>
        <p:spPr>
          <a:xfrm>
            <a:off x="6859738" y="0"/>
            <a:ext cx="3260805" cy="36004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MainActivity.java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Thread VS Service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서비스</a:t>
            </a:r>
          </a:p>
          <a:p>
            <a:pPr lvl="1">
              <a:defRPr/>
            </a:pPr>
            <a:r>
              <a:rPr lang="ko-KR" altLang="en-US"/>
              <a:t>백그라운드에서 실행될 수 있는 애플리케이션의 구성요소일 뿐</a:t>
            </a:r>
          </a:p>
          <a:p>
            <a:pPr lvl="1">
              <a:defRPr/>
            </a:pPr>
            <a:r>
              <a:rPr lang="ko-KR" altLang="en-US"/>
              <a:t>사용자가 애플리케이션과 상호작용하지 않아도 관계없으므로 필요한 경우에만 사용해야 함</a:t>
            </a:r>
            <a:r>
              <a:rPr lang="en-US" altLang="ko-KR"/>
              <a:t>.</a:t>
            </a:r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Thread</a:t>
            </a:r>
          </a:p>
          <a:p>
            <a:pPr lvl="1">
              <a:defRPr/>
            </a:pPr>
            <a:r>
              <a:rPr lang="ko-KR" altLang="en-US"/>
              <a:t>사용자가 애플리케이션과 상호작용하는 동안 메인스레드 밖에서 작업을 수행해야 하는 경우는 스레드 사용</a:t>
            </a:r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예를 들어 액티비티가 실행되는 중에만 음악을 재생하려면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Thread</a:t>
            </a:r>
          </a:p>
          <a:p>
            <a:pPr lvl="0">
              <a:defRPr/>
            </a:pPr>
            <a:r>
              <a:rPr lang="ko-KR" altLang="en-US"/>
              <a:t>액티비티가 종료되었어도 음악을 재생하려면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Service</a:t>
            </a:r>
          </a:p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500" y="1102812"/>
            <a:ext cx="11302999" cy="939784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실행 과정 녹화 </a:t>
            </a:r>
            <a:r>
              <a:rPr lang="en-US" altLang="ko-KR"/>
              <a:t>(</a:t>
            </a:r>
            <a:r>
              <a:rPr lang="ko-KR" altLang="en-US"/>
              <a:t>실행후 시작버튼 누르고 아이콘 애니매이션 녹화</a:t>
            </a:r>
            <a:r>
              <a:rPr lang="en-US" altLang="ko-KR"/>
              <a:t>)</a:t>
            </a:r>
            <a:br>
              <a:rPr lang="ko-KR" altLang="en-US"/>
            </a:br>
            <a:r>
              <a:rPr lang="ko-KR" altLang="en-US"/>
              <a:t>          </a:t>
            </a:r>
            <a:r>
              <a:rPr lang="ko-KR" altLang="en-US">
                <a:solidFill>
                  <a:srgbClr val="1E7452"/>
                </a:solidFill>
              </a:rPr>
              <a:t>파일저장은 </a:t>
            </a:r>
            <a:r>
              <a:rPr lang="en-US" altLang="ko-KR">
                <a:solidFill>
                  <a:srgbClr val="1E7452"/>
                </a:solidFill>
              </a:rPr>
              <a:t>20XXX</a:t>
            </a:r>
            <a:r>
              <a:rPr lang="ko-KR" altLang="en-US">
                <a:solidFill>
                  <a:srgbClr val="1E7452"/>
                </a:solidFill>
              </a:rPr>
              <a:t>아무개실습</a:t>
            </a:r>
            <a:r>
              <a:rPr lang="en-US" altLang="ko-KR">
                <a:solidFill>
                  <a:srgbClr val="1E7452"/>
                </a:solidFill>
              </a:rPr>
              <a:t>14</a:t>
            </a:r>
            <a:br>
              <a:rPr lang="ko-KR" altLang="en-US"/>
            </a:b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24610" y="1448463"/>
            <a:ext cx="2633059" cy="4668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services</a:t>
            </a:r>
            <a:r>
              <a:rPr lang="ko-KR" altLang="en-US"/>
              <a:t> 실행원리</a:t>
            </a:r>
            <a:r>
              <a:rPr lang="en-US" altLang="ko-KR"/>
              <a:t> : bounded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8" y="1308100"/>
            <a:ext cx="8024373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애플리케이션 구성요소가 </a:t>
            </a:r>
            <a:r>
              <a:rPr lang="en-US" altLang="ko-KR"/>
              <a:t>bindService()</a:t>
            </a:r>
            <a:r>
              <a:rPr lang="ko-KR" altLang="en-US"/>
              <a:t> 를 호출하여 실행</a:t>
            </a:r>
          </a:p>
          <a:p>
            <a:pPr>
              <a:defRPr/>
            </a:pPr>
            <a:r>
              <a:rPr lang="ko-KR" altLang="en-US"/>
              <a:t>서비스가 서버 역할을 하면서 액티비티와 연결됨</a:t>
            </a:r>
            <a:r>
              <a:rPr lang="en-US" altLang="ko-KR"/>
              <a:t>:</a:t>
            </a:r>
            <a:r>
              <a:rPr lang="ko-KR" altLang="en-US"/>
              <a:t> 바인딩</a:t>
            </a:r>
          </a:p>
          <a:p>
            <a:pPr>
              <a:defRPr/>
            </a:pPr>
            <a:r>
              <a:rPr lang="ko-KR" altLang="en-US"/>
              <a:t>바인딩된 서비스는 클라이언트</a:t>
            </a:r>
            <a:r>
              <a:rPr lang="en-US" altLang="ko-KR"/>
              <a:t>-</a:t>
            </a:r>
            <a:r>
              <a:rPr lang="ko-KR" altLang="en-US"/>
              <a:t>서버 인터페이스를 제공하여 구성요소가 서비스와 상호작용함</a:t>
            </a:r>
            <a:r>
              <a:rPr lang="en-US" altLang="ko-KR"/>
              <a:t>.</a:t>
            </a:r>
            <a:r>
              <a:rPr lang="ko-KR" altLang="en-US"/>
              <a:t> 여러 프로세스간 통신</a:t>
            </a:r>
            <a:r>
              <a:rPr lang="en-US" altLang="ko-KR"/>
              <a:t>(IPC)</a:t>
            </a:r>
            <a:r>
              <a:rPr lang="ko-KR" altLang="en-US"/>
              <a:t>를 수행할 수 도 있음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일반적으로 바인드된 서비스는 무한히 실행되는 것이 아니라 클라이언트 요청을 처리할 동안만 유지함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모든 바인딩이 해제되면 소멸함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Onbind()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통해 바인딩됨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56172" y="0"/>
            <a:ext cx="331140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 사용하여 인텐트의 부가 데이터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새로운 프로젝트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Gs20200csmService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패키지이름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org.techtown.service</a:t>
            </a: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app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폴더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마우스 오른쪽 버튼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[New-Service-Service]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Class Name : MyService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=&gt;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파일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작업 순서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파일 생성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- activity_main.xml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MainActivity.java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MyService.java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에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Override Method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추가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- MyService.java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수정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에뮬레이터 실행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Logcat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결과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0"/>
            <a:ext cx="10256922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l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9086274" y="3171918"/>
            <a:ext cx="14808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31799" y="4152898"/>
            <a:ext cx="27127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26"/>
          <p:cNvSpPr txBox="1"/>
          <p:nvPr/>
        </p:nvSpPr>
        <p:spPr>
          <a:xfrm>
            <a:off x="431799" y="5078273"/>
            <a:ext cx="3260805" cy="90152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button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과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Plain Text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추가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Plain Text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는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editText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 변경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0"/>
            <a:ext cx="8893167" cy="6858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558472" y="5754876"/>
            <a:ext cx="2090455" cy="5141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58472" y="5069075"/>
            <a:ext cx="6766493" cy="685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26"/>
          <p:cNvSpPr txBox="1"/>
          <p:nvPr/>
        </p:nvSpPr>
        <p:spPr>
          <a:xfrm>
            <a:off x="8473993" y="5411975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Intent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 부가 데이터 넣기</a:t>
            </a:r>
          </a:p>
        </p:txBody>
      </p:sp>
      <p:sp>
        <p:nvSpPr>
          <p:cNvPr id="11" name="TextBox 26"/>
          <p:cNvSpPr txBox="1"/>
          <p:nvPr/>
        </p:nvSpPr>
        <p:spPr>
          <a:xfrm>
            <a:off x="4878382" y="5904598"/>
            <a:ext cx="3260805" cy="3644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264C72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서비스 시작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2243</Words>
  <Application>Microsoft Macintosh PowerPoint</Application>
  <PresentationFormat>와이드스크린</PresentationFormat>
  <Paragraphs>333</Paragraphs>
  <Slides>56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Arial</vt:lpstr>
      <vt:lpstr>Calibri</vt:lpstr>
      <vt:lpstr>Lucida Sans Unicode</vt:lpstr>
      <vt:lpstr>Wingdings</vt:lpstr>
      <vt:lpstr>Wingdings 3</vt:lpstr>
      <vt:lpstr>교차</vt:lpstr>
      <vt:lpstr>Service &amp; Broadcast Receiver Thread &amp; handler</vt:lpstr>
      <vt:lpstr>목차</vt:lpstr>
      <vt:lpstr>Service</vt:lpstr>
      <vt:lpstr>Service - 언제 Service를 사용하면 좋을까</vt:lpstr>
      <vt:lpstr>services 실행 원리 : started</vt:lpstr>
      <vt:lpstr>services 실행원리 : bounded</vt:lpstr>
      <vt:lpstr>로그 사용하여 인텐트의 부가 데이터 출력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 사용하여 인텐트의 부가 데이터 출력</vt:lpstr>
      <vt:lpstr>PowerPoint 프레젠테이션</vt:lpstr>
      <vt:lpstr>PowerPoint 프레젠테이션</vt:lpstr>
      <vt:lpstr>PowerPoint 프레젠테이션</vt:lpstr>
      <vt:lpstr>PowerPoint 프레젠테이션</vt:lpstr>
      <vt:lpstr>Logcat 활용 </vt:lpstr>
      <vt:lpstr>Logcat 활용 </vt:lpstr>
      <vt:lpstr> 버튼을 누른 후 5초를 기다리면 토스트 메시지가 보임.   실행 과정 녹화            파일저장은 20XXX아무개실습11   </vt:lpstr>
      <vt:lpstr>Broadcasting </vt:lpstr>
      <vt:lpstr>여기서 잠깐</vt:lpstr>
      <vt:lpstr>PowerPoint 프레젠테이션</vt:lpstr>
      <vt:lpstr>문자 메시지 수신 알림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 과정 녹화            파일저장은 20XXX아무개실습12 </vt:lpstr>
      <vt:lpstr>Thread Handler Thread와 Handler 활용 과제</vt:lpstr>
      <vt:lpstr>Thread</vt:lpstr>
      <vt:lpstr>Thread 사용하기</vt:lpstr>
      <vt:lpstr>스레드 사용하기</vt:lpstr>
      <vt:lpstr>PowerPoint 프레젠테이션</vt:lpstr>
      <vt:lpstr>PowerPoint 프레젠테이션</vt:lpstr>
      <vt:lpstr>PowerPoint 프레젠테이션</vt:lpstr>
      <vt:lpstr>PowerPoint 프레젠테이션</vt:lpstr>
      <vt:lpstr>Handler</vt:lpstr>
      <vt:lpstr>Handler 를 이용한 통신 방법 2가지</vt:lpstr>
      <vt:lpstr>핸들러를 이용하여 UI 업데이트 하기</vt:lpstr>
      <vt:lpstr>PowerPoint 프레젠테이션</vt:lpstr>
      <vt:lpstr>PowerPoint 프레젠테이션</vt:lpstr>
      <vt:lpstr>PowerPoint 프레젠테이션</vt:lpstr>
      <vt:lpstr>PowerPoint 프레젠테이션</vt:lpstr>
      <vt:lpstr>쓰레드로 애니메이션 만들기 </vt:lpstr>
      <vt:lpstr>PowerPoint 프레젠테이션</vt:lpstr>
      <vt:lpstr>PowerPoint 프레젠테이션</vt:lpstr>
      <vt:lpstr>Thread VS Service</vt:lpstr>
      <vt:lpstr>실행 과정 녹화 (실행후 시작버튼 누르고 아이콘 애니매이션 녹화)           파일저장은 20XXX아무개실습14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&amp; Broadcast Receiver Thread &amp; handler</dc:title>
  <dc:creator>user</dc:creator>
  <cp:lastModifiedBy>chae sangmi</cp:lastModifiedBy>
  <cp:revision>291</cp:revision>
  <dcterms:created xsi:type="dcterms:W3CDTF">2020-08-24T00:57:52Z</dcterms:created>
  <dcterms:modified xsi:type="dcterms:W3CDTF">2021-09-11T14:55:13Z</dcterms:modified>
  <cp:version>1000.0100.01</cp:version>
</cp:coreProperties>
</file>